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1" r:id="rId1"/>
  </p:sldMasterIdLst>
  <p:notesMasterIdLst>
    <p:notesMasterId r:id="rId77"/>
  </p:notesMasterIdLst>
  <p:handoutMasterIdLst>
    <p:handoutMasterId r:id="rId78"/>
  </p:handoutMasterIdLst>
  <p:sldIdLst>
    <p:sldId id="256" r:id="rId2"/>
    <p:sldId id="386" r:id="rId3"/>
    <p:sldId id="325" r:id="rId4"/>
    <p:sldId id="326" r:id="rId5"/>
    <p:sldId id="291" r:id="rId6"/>
    <p:sldId id="259" r:id="rId7"/>
    <p:sldId id="313" r:id="rId8"/>
    <p:sldId id="257" r:id="rId9"/>
    <p:sldId id="297" r:id="rId10"/>
    <p:sldId id="298" r:id="rId11"/>
    <p:sldId id="315" r:id="rId12"/>
    <p:sldId id="327" r:id="rId13"/>
    <p:sldId id="316" r:id="rId14"/>
    <p:sldId id="328" r:id="rId15"/>
    <p:sldId id="318" r:id="rId16"/>
    <p:sldId id="321" r:id="rId17"/>
    <p:sldId id="319" r:id="rId18"/>
    <p:sldId id="387" r:id="rId19"/>
    <p:sldId id="388" r:id="rId20"/>
    <p:sldId id="329" r:id="rId21"/>
    <p:sldId id="320" r:id="rId22"/>
    <p:sldId id="330" r:id="rId23"/>
    <p:sldId id="322" r:id="rId24"/>
    <p:sldId id="323" r:id="rId25"/>
    <p:sldId id="331" r:id="rId26"/>
    <p:sldId id="332" r:id="rId27"/>
    <p:sldId id="333" r:id="rId28"/>
    <p:sldId id="334" r:id="rId29"/>
    <p:sldId id="335" r:id="rId30"/>
    <p:sldId id="336" r:id="rId31"/>
    <p:sldId id="338" r:id="rId32"/>
    <p:sldId id="339" r:id="rId33"/>
    <p:sldId id="340" r:id="rId34"/>
    <p:sldId id="341" r:id="rId35"/>
    <p:sldId id="342" r:id="rId36"/>
    <p:sldId id="343" r:id="rId37"/>
    <p:sldId id="337" r:id="rId38"/>
    <p:sldId id="344" r:id="rId39"/>
    <p:sldId id="352" r:id="rId40"/>
    <p:sldId id="354" r:id="rId41"/>
    <p:sldId id="345" r:id="rId42"/>
    <p:sldId id="355" r:id="rId43"/>
    <p:sldId id="346" r:id="rId44"/>
    <p:sldId id="356" r:id="rId45"/>
    <p:sldId id="357" r:id="rId46"/>
    <p:sldId id="358" r:id="rId47"/>
    <p:sldId id="359" r:id="rId48"/>
    <p:sldId id="360" r:id="rId49"/>
    <p:sldId id="362" r:id="rId50"/>
    <p:sldId id="364" r:id="rId51"/>
    <p:sldId id="347" r:id="rId52"/>
    <p:sldId id="365" r:id="rId53"/>
    <p:sldId id="366" r:id="rId54"/>
    <p:sldId id="377" r:id="rId55"/>
    <p:sldId id="378" r:id="rId56"/>
    <p:sldId id="368" r:id="rId57"/>
    <p:sldId id="379" r:id="rId58"/>
    <p:sldId id="367" r:id="rId59"/>
    <p:sldId id="349" r:id="rId60"/>
    <p:sldId id="369" r:id="rId61"/>
    <p:sldId id="383" r:id="rId62"/>
    <p:sldId id="385" r:id="rId63"/>
    <p:sldId id="384" r:id="rId64"/>
    <p:sldId id="380" r:id="rId65"/>
    <p:sldId id="348" r:id="rId66"/>
    <p:sldId id="370" r:id="rId67"/>
    <p:sldId id="350" r:id="rId68"/>
    <p:sldId id="371" r:id="rId69"/>
    <p:sldId id="372" r:id="rId70"/>
    <p:sldId id="381" r:id="rId71"/>
    <p:sldId id="373" r:id="rId72"/>
    <p:sldId id="382" r:id="rId73"/>
    <p:sldId id="351" r:id="rId74"/>
    <p:sldId id="375" r:id="rId75"/>
    <p:sldId id="376" r:id="rId76"/>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092" autoAdjust="0"/>
  </p:normalViewPr>
  <p:slideViewPr>
    <p:cSldViewPr>
      <p:cViewPr varScale="1">
        <p:scale>
          <a:sx n="113" d="100"/>
          <a:sy n="113" d="100"/>
        </p:scale>
        <p:origin x="1152" y="96"/>
      </p:cViewPr>
      <p:guideLst>
        <p:guide orient="horz" pos="2160"/>
        <p:guide pos="2880"/>
      </p:guideLst>
    </p:cSldViewPr>
  </p:slideViewPr>
  <p:outlineViewPr>
    <p:cViewPr>
      <p:scale>
        <a:sx n="33" d="100"/>
        <a:sy n="33" d="100"/>
      </p:scale>
      <p:origin x="0" y="4042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1" y="0"/>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defTabSz="933261" eaLnBrk="1" hangingPunct="1">
              <a:defRPr sz="1200">
                <a:latin typeface="Arial" charset="0"/>
              </a:defRPr>
            </a:lvl1pPr>
          </a:lstStyle>
          <a:p>
            <a:pPr>
              <a:defRPr/>
            </a:pPr>
            <a:endParaRPr lang="en-US"/>
          </a:p>
        </p:txBody>
      </p:sp>
      <p:sp>
        <p:nvSpPr>
          <p:cNvPr id="80899" name="Rectangle 3"/>
          <p:cNvSpPr>
            <a:spLocks noGrp="1" noChangeArrowheads="1"/>
          </p:cNvSpPr>
          <p:nvPr>
            <p:ph type="dt" sz="quarter" idx="1"/>
          </p:nvPr>
        </p:nvSpPr>
        <p:spPr bwMode="auto">
          <a:xfrm>
            <a:off x="3977531" y="0"/>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lgn="r" defTabSz="933261" eaLnBrk="1" hangingPunct="1">
              <a:defRPr sz="1200">
                <a:latin typeface="Arial" charset="0"/>
              </a:defRPr>
            </a:lvl1pPr>
          </a:lstStyle>
          <a:p>
            <a:pPr>
              <a:defRPr/>
            </a:pPr>
            <a:endParaRPr lang="en-US"/>
          </a:p>
        </p:txBody>
      </p:sp>
      <p:sp>
        <p:nvSpPr>
          <p:cNvPr id="80900" name="Rectangle 4"/>
          <p:cNvSpPr>
            <a:spLocks noGrp="1" noChangeArrowheads="1"/>
          </p:cNvSpPr>
          <p:nvPr>
            <p:ph type="ftr" sz="quarter" idx="2"/>
          </p:nvPr>
        </p:nvSpPr>
        <p:spPr bwMode="auto">
          <a:xfrm>
            <a:off x="1" y="8841738"/>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defTabSz="933261" eaLnBrk="1" hangingPunct="1">
              <a:defRPr sz="1200">
                <a:latin typeface="Arial" charset="0"/>
              </a:defRPr>
            </a:lvl1pPr>
          </a:lstStyle>
          <a:p>
            <a:pPr>
              <a:defRPr/>
            </a:pPr>
            <a:endParaRPr lang="en-US"/>
          </a:p>
        </p:txBody>
      </p:sp>
      <p:sp>
        <p:nvSpPr>
          <p:cNvPr id="80901" name="Rectangle 5"/>
          <p:cNvSpPr>
            <a:spLocks noGrp="1" noChangeArrowheads="1"/>
          </p:cNvSpPr>
          <p:nvPr>
            <p:ph type="sldNum" sz="quarter" idx="3"/>
          </p:nvPr>
        </p:nvSpPr>
        <p:spPr bwMode="auto">
          <a:xfrm>
            <a:off x="3977531" y="8841738"/>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lgn="r" defTabSz="933261" eaLnBrk="1" hangingPunct="1">
              <a:defRPr sz="1200">
                <a:latin typeface="Arial" charset="0"/>
              </a:defRPr>
            </a:lvl1pPr>
          </a:lstStyle>
          <a:p>
            <a:pPr>
              <a:defRPr/>
            </a:pPr>
            <a:fld id="{8F1FDD0E-FBAB-4A0A-8446-230C934C988C}" type="slidenum">
              <a:rPr lang="en-US"/>
              <a:pPr>
                <a:defRPr/>
              </a:pPr>
              <a:t>‹#›</a:t>
            </a:fld>
            <a:endParaRPr lang="en-US"/>
          </a:p>
        </p:txBody>
      </p:sp>
    </p:spTree>
    <p:extLst>
      <p:ext uri="{BB962C8B-B14F-4D97-AF65-F5344CB8AC3E}">
        <p14:creationId xmlns:p14="http://schemas.microsoft.com/office/powerpoint/2010/main" val="28231663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1" y="0"/>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defTabSz="933261" eaLnBrk="1" hangingPunct="1">
              <a:defRPr sz="1200">
                <a:latin typeface="Arial" charset="0"/>
              </a:defRPr>
            </a:lvl1pPr>
          </a:lstStyle>
          <a:p>
            <a:pPr>
              <a:defRPr/>
            </a:pPr>
            <a:endParaRPr lang="en-US"/>
          </a:p>
        </p:txBody>
      </p:sp>
      <p:sp>
        <p:nvSpPr>
          <p:cNvPr id="10243" name="Rectangle 3"/>
          <p:cNvSpPr>
            <a:spLocks noGrp="1" noChangeArrowheads="1"/>
          </p:cNvSpPr>
          <p:nvPr>
            <p:ph type="dt" idx="1"/>
          </p:nvPr>
        </p:nvSpPr>
        <p:spPr bwMode="auto">
          <a:xfrm>
            <a:off x="3977531" y="0"/>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lgn="r" defTabSz="933261" eaLnBrk="1" hangingPunct="1">
              <a:defRPr sz="1200">
                <a:latin typeface="Arial" charset="0"/>
              </a:defRPr>
            </a:lvl1pPr>
          </a:lstStyle>
          <a:p>
            <a:pPr>
              <a:defRPr/>
            </a:pPr>
            <a:endParaRPr lang="en-US"/>
          </a:p>
        </p:txBody>
      </p:sp>
      <p:sp>
        <p:nvSpPr>
          <p:cNvPr id="78852"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702946" y="4422459"/>
            <a:ext cx="5617208" cy="4188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1" y="8841738"/>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defTabSz="933261" eaLnBrk="1" hangingPunct="1">
              <a:defRPr sz="1200">
                <a:latin typeface="Arial" charset="0"/>
              </a:defRPr>
            </a:lvl1pPr>
          </a:lstStyle>
          <a:p>
            <a:pPr>
              <a:defRPr/>
            </a:pPr>
            <a:endParaRPr lang="en-US"/>
          </a:p>
        </p:txBody>
      </p:sp>
      <p:sp>
        <p:nvSpPr>
          <p:cNvPr id="10247" name="Rectangle 7"/>
          <p:cNvSpPr>
            <a:spLocks noGrp="1" noChangeArrowheads="1"/>
          </p:cNvSpPr>
          <p:nvPr>
            <p:ph type="sldNum" sz="quarter" idx="5"/>
          </p:nvPr>
        </p:nvSpPr>
        <p:spPr bwMode="auto">
          <a:xfrm>
            <a:off x="3977531" y="8841738"/>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lgn="r" defTabSz="933261" eaLnBrk="1" hangingPunct="1">
              <a:defRPr sz="1200">
                <a:latin typeface="Arial" charset="0"/>
              </a:defRPr>
            </a:lvl1pPr>
          </a:lstStyle>
          <a:p>
            <a:pPr>
              <a:defRPr/>
            </a:pPr>
            <a:fld id="{896508D3-C84C-4575-BF3E-56617DCFC994}" type="slidenum">
              <a:rPr lang="en-US"/>
              <a:pPr>
                <a:defRPr/>
              </a:pPr>
              <a:t>‹#›</a:t>
            </a:fld>
            <a:endParaRPr lang="en-US"/>
          </a:p>
        </p:txBody>
      </p:sp>
    </p:spTree>
    <p:extLst>
      <p:ext uri="{BB962C8B-B14F-4D97-AF65-F5344CB8AC3E}">
        <p14:creationId xmlns:p14="http://schemas.microsoft.com/office/powerpoint/2010/main" val="11729703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69EEF8ED-454C-4C51-B7C8-794EA8E534E4}" type="slidenum">
              <a:rPr lang="en-US" altLang="en-US" smtClean="0">
                <a:latin typeface="Arial" charset="0"/>
              </a:rPr>
              <a:pPr/>
              <a:t>1</a:t>
            </a:fld>
            <a:endParaRPr lang="en-US" altLang="en-US">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CB90187C-A1EC-4A7D-98CE-14608A9B326C}" type="slidenum">
              <a:rPr lang="en-US" altLang="en-US" smtClean="0">
                <a:latin typeface="Arial" charset="0"/>
              </a:rPr>
              <a:pPr/>
              <a:t>16</a:t>
            </a:fld>
            <a:endParaRPr lang="en-US" altLang="en-US">
              <a:latin typeface="Arial"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F441D8-63EF-4661-93C9-CCF0D3A6F9BD}" type="slidenum">
              <a:rPr lang="en-US" altLang="en-US" smtClean="0">
                <a:latin typeface="Arial" charset="0"/>
              </a:rPr>
              <a:pPr/>
              <a:t>17</a:t>
            </a:fld>
            <a:endParaRPr lang="en-US" altLang="en-US">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pPr marL="0" marR="0" lvl="0" indent="0" algn="r" defTabSz="933261" rtl="0" eaLnBrk="1" fontAlgn="base" latinLnBrk="0" hangingPunct="1">
              <a:lnSpc>
                <a:spcPct val="100000"/>
              </a:lnSpc>
              <a:spcBef>
                <a:spcPct val="0"/>
              </a:spcBef>
              <a:spcAft>
                <a:spcPct val="0"/>
              </a:spcAft>
              <a:buClrTx/>
              <a:buSzTx/>
              <a:buFontTx/>
              <a:buNone/>
              <a:tabLst/>
              <a:defRPr/>
            </a:pPr>
            <a:fld id="{A7836741-117C-4CB7-ADAC-4594FAD226C6}" type="slidenum">
              <a:rPr kumimoji="0" lang="en-US" alt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33261" rtl="0" eaLnBrk="1" fontAlgn="base" latinLnBrk="0" hangingPunct="1">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extLst>
      <p:ext uri="{BB962C8B-B14F-4D97-AF65-F5344CB8AC3E}">
        <p14:creationId xmlns:p14="http://schemas.microsoft.com/office/powerpoint/2010/main" val="21172245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F441D8-63EF-4661-93C9-CCF0D3A6F9BD}" type="slidenum">
              <a:rPr lang="en-US" altLang="en-US" smtClean="0">
                <a:latin typeface="Arial" charset="0"/>
              </a:rPr>
              <a:pPr/>
              <a:t>19</a:t>
            </a:fld>
            <a:endParaRPr lang="en-US" altLang="en-US">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extLst>
      <p:ext uri="{BB962C8B-B14F-4D97-AF65-F5344CB8AC3E}">
        <p14:creationId xmlns:p14="http://schemas.microsoft.com/office/powerpoint/2010/main" val="2625960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A7836741-117C-4CB7-ADAC-4594FAD226C6}" type="slidenum">
              <a:rPr lang="en-US" altLang="en-US" smtClean="0">
                <a:latin typeface="Arial" charset="0"/>
              </a:rPr>
              <a:pPr/>
              <a:t>20</a:t>
            </a:fld>
            <a:endParaRPr lang="en-US" altLang="en-US">
              <a:latin typeface="Arial"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2DFD8138-2CC5-4903-9907-C316F0C9EAB6}" type="slidenum">
              <a:rPr lang="en-US" altLang="en-US" smtClean="0">
                <a:latin typeface="Arial" charset="0"/>
              </a:rPr>
              <a:pPr/>
              <a:t>21</a:t>
            </a:fld>
            <a:endParaRPr lang="en-US" altLang="en-US">
              <a:latin typeface="Arial"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E58E3762-2CDA-4AA5-8310-A708E2CDA723}" type="slidenum">
              <a:rPr lang="en-US" altLang="en-US" smtClean="0">
                <a:latin typeface="Arial" charset="0"/>
              </a:rPr>
              <a:pPr/>
              <a:t>22</a:t>
            </a:fld>
            <a:endParaRPr lang="en-US" altLang="en-US">
              <a:latin typeface="Arial"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7035F6D0-03CA-42D2-B846-AB352B828196}" type="slidenum">
              <a:rPr lang="en-US" altLang="en-US" smtClean="0">
                <a:latin typeface="Arial" charset="0"/>
              </a:rPr>
              <a:pPr/>
              <a:t>23</a:t>
            </a:fld>
            <a:endParaRPr lang="en-US" altLang="en-US">
              <a:latin typeface="Arial"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F65F42A3-98AA-4076-9070-79B5E3DD67CE}" type="slidenum">
              <a:rPr lang="en-US" altLang="en-US" smtClean="0">
                <a:latin typeface="Arial" charset="0"/>
              </a:rPr>
              <a:pPr/>
              <a:t>24</a:t>
            </a:fld>
            <a:endParaRPr lang="en-US" altLang="en-US">
              <a:latin typeface="Arial"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EA5C3C66-31D9-42B5-A637-9BB4C1D64BDD}" type="slidenum">
              <a:rPr lang="en-US" altLang="en-US" smtClean="0">
                <a:latin typeface="Arial" charset="0"/>
              </a:rPr>
              <a:pPr/>
              <a:t>25</a:t>
            </a:fld>
            <a:endParaRPr lang="en-US" altLang="en-US">
              <a:latin typeface="Arial"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5A13F8B3-6017-4A1F-9658-6B5E64B88BB0}" type="slidenum">
              <a:rPr lang="en-US" altLang="en-US" smtClean="0">
                <a:latin typeface="Arial" charset="0"/>
              </a:rPr>
              <a:pPr/>
              <a:t>5</a:t>
            </a:fld>
            <a:endParaRPr lang="en-US" altLang="en-US">
              <a:latin typeface="Arial"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32B002A7-6F49-4EC0-ACF3-E6EEF2382526}" type="slidenum">
              <a:rPr lang="en-US" altLang="en-US" smtClean="0">
                <a:latin typeface="Arial" charset="0"/>
              </a:rPr>
              <a:pPr/>
              <a:t>26</a:t>
            </a:fld>
            <a:endParaRPr lang="en-US" altLang="en-US">
              <a:latin typeface="Arial"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518794A2-A9B8-4308-8E49-4EB4963B959E}" type="slidenum">
              <a:rPr lang="en-US" altLang="en-US" smtClean="0">
                <a:latin typeface="Arial" charset="0"/>
              </a:rPr>
              <a:pPr/>
              <a:t>27</a:t>
            </a:fld>
            <a:endParaRPr lang="en-US" altLang="en-US">
              <a:latin typeface="Arial"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B692D3A4-C9AA-4EC1-BFA5-CC244FB75ABB}" type="slidenum">
              <a:rPr lang="en-US" altLang="en-US" smtClean="0">
                <a:latin typeface="Arial" charset="0"/>
              </a:rPr>
              <a:pPr/>
              <a:t>28</a:t>
            </a:fld>
            <a:endParaRPr lang="en-US" altLang="en-US">
              <a:latin typeface="Arial"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052EFAF8-848B-421F-9BEC-9FE5D6555870}" type="slidenum">
              <a:rPr lang="en-US" altLang="en-US" smtClean="0">
                <a:latin typeface="Arial" charset="0"/>
              </a:rPr>
              <a:pPr/>
              <a:t>29</a:t>
            </a:fld>
            <a:endParaRPr lang="en-US" altLang="en-US">
              <a:latin typeface="Arial"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945C717D-7C30-4BCC-BA14-CA613C244701}" type="slidenum">
              <a:rPr lang="en-US" altLang="en-US" smtClean="0">
                <a:latin typeface="Arial" charset="0"/>
              </a:rPr>
              <a:pPr/>
              <a:t>30</a:t>
            </a:fld>
            <a:endParaRPr lang="en-US" altLang="en-US">
              <a:latin typeface="Arial"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981862B0-CECD-4920-B684-5D8A759F636B}" type="slidenum">
              <a:rPr lang="en-US" altLang="en-US" smtClean="0">
                <a:latin typeface="Arial" charset="0"/>
              </a:rPr>
              <a:pPr/>
              <a:t>31</a:t>
            </a:fld>
            <a:endParaRPr lang="en-US" altLang="en-US">
              <a:latin typeface="Arial"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3F367B1B-048B-4512-A605-901E868A1F72}" type="slidenum">
              <a:rPr lang="en-US" altLang="en-US" smtClean="0">
                <a:latin typeface="Arial" charset="0"/>
              </a:rPr>
              <a:pPr/>
              <a:t>32</a:t>
            </a:fld>
            <a:endParaRPr lang="en-US" altLang="en-US">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950EC8A1-E020-465D-AA44-E10C6C5F0AAC}" type="slidenum">
              <a:rPr lang="en-US" altLang="en-US" smtClean="0">
                <a:latin typeface="Arial" charset="0"/>
              </a:rPr>
              <a:pPr/>
              <a:t>33</a:t>
            </a:fld>
            <a:endParaRPr lang="en-US" altLang="en-US">
              <a:latin typeface="Arial"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EB83EECB-9B8E-43B6-B360-9583DE8B1B7E}" type="slidenum">
              <a:rPr lang="en-US" altLang="en-US" smtClean="0">
                <a:latin typeface="Arial" charset="0"/>
              </a:rPr>
              <a:pPr/>
              <a:t>34</a:t>
            </a:fld>
            <a:endParaRPr lang="en-US" altLang="en-US">
              <a:latin typeface="Arial"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4FAF9F5F-2095-4471-A4A2-F3775970AD13}" type="slidenum">
              <a:rPr lang="en-US" altLang="en-US" smtClean="0">
                <a:latin typeface="Arial" charset="0"/>
              </a:rPr>
              <a:pPr/>
              <a:t>35</a:t>
            </a:fld>
            <a:endParaRPr lang="en-US" altLang="en-US">
              <a:latin typeface="Arial"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52607C9D-846B-4C87-90C8-C1BCE069B47F}" type="slidenum">
              <a:rPr lang="en-US" altLang="en-US" smtClean="0">
                <a:latin typeface="Arial" charset="0"/>
              </a:rPr>
              <a:pPr/>
              <a:t>6</a:t>
            </a:fld>
            <a:endParaRPr lang="en-US" altLang="en-US">
              <a:latin typeface="Arial"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4274D33D-8189-4996-ADC3-92819065A128}" type="slidenum">
              <a:rPr lang="en-US" altLang="en-US" smtClean="0">
                <a:latin typeface="Arial" charset="0"/>
              </a:rPr>
              <a:pPr/>
              <a:t>36</a:t>
            </a:fld>
            <a:endParaRPr lang="en-US" altLang="en-US">
              <a:latin typeface="Arial"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01B00A47-74D8-4B62-9D3A-A9AF7720C4E6}" type="slidenum">
              <a:rPr lang="en-US" altLang="en-US" smtClean="0">
                <a:latin typeface="Arial" charset="0"/>
              </a:rPr>
              <a:pPr/>
              <a:t>37</a:t>
            </a:fld>
            <a:endParaRPr lang="en-US" altLang="en-US">
              <a:latin typeface="Arial"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7E603862-EB73-4FB9-9F70-E4FF270E9932}" type="slidenum">
              <a:rPr lang="en-US" altLang="en-US" smtClean="0">
                <a:latin typeface="Arial" charset="0"/>
              </a:rPr>
              <a:pPr/>
              <a:t>38</a:t>
            </a:fld>
            <a:endParaRPr lang="en-US" altLang="en-US">
              <a:latin typeface="Arial"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00A05780-C4C0-4809-B53A-3DFDAA05DAD6}" type="slidenum">
              <a:rPr lang="en-US" altLang="en-US" smtClean="0">
                <a:latin typeface="Arial" charset="0"/>
              </a:rPr>
              <a:pPr/>
              <a:t>39</a:t>
            </a:fld>
            <a:endParaRPr lang="en-US" altLang="en-US">
              <a:latin typeface="Arial"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40</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06363B38-35E1-490C-AA78-E0E2FD717917}" type="slidenum">
              <a:rPr lang="en-US" altLang="en-US" smtClean="0">
                <a:latin typeface="Arial" charset="0"/>
              </a:rPr>
              <a:pPr/>
              <a:t>41</a:t>
            </a:fld>
            <a:endParaRPr lang="en-US" altLang="en-US">
              <a:latin typeface="Arial" charset="0"/>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42</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FF5C4AFC-EF08-460B-97D1-B52A226BBEB8}" type="slidenum">
              <a:rPr lang="en-US" altLang="en-US" smtClean="0">
                <a:latin typeface="Arial" charset="0"/>
              </a:rPr>
              <a:pPr/>
              <a:t>43</a:t>
            </a:fld>
            <a:endParaRPr lang="en-US" altLang="en-US">
              <a:latin typeface="Arial" charset="0"/>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44</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45</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91FCB44C-EB6E-4F1C-99DC-70D422BC53A0}" type="slidenum">
              <a:rPr lang="en-US" altLang="en-US" smtClean="0">
                <a:latin typeface="Arial" charset="0"/>
              </a:rPr>
              <a:pPr/>
              <a:t>8</a:t>
            </a:fld>
            <a:endParaRPr lang="en-US" altLang="en-US">
              <a:latin typeface="Arial"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46</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47</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48</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49</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50</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10174FC3-287C-47BB-9ED3-75B08ED83170}" type="slidenum">
              <a:rPr lang="en-US" altLang="en-US" smtClean="0">
                <a:latin typeface="Arial" charset="0"/>
              </a:rPr>
              <a:pPr/>
              <a:t>51</a:t>
            </a:fld>
            <a:endParaRPr lang="en-US" altLang="en-US">
              <a:latin typeface="Arial" charset="0"/>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52</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53</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54</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55</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p:spPr>
        <p:txBody>
          <a:bodyPr/>
          <a:lstStyle/>
          <a:p>
            <a:endParaRPr lang="en-US" altLang="en-US"/>
          </a:p>
        </p:txBody>
      </p:sp>
      <p:sp>
        <p:nvSpPr>
          <p:cNvPr id="83972" name="Slide Number Placeholder 3"/>
          <p:cNvSpPr>
            <a:spLocks noGrp="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4827CACA-649E-41A4-8113-33AE4551B222}" type="slidenum">
              <a:rPr lang="en-US" altLang="en-US" smtClean="0">
                <a:latin typeface="Arial" charset="0"/>
              </a:rPr>
              <a:pPr/>
              <a:t>9</a:t>
            </a:fld>
            <a:endParaRPr lang="en-US" altLang="en-US">
              <a:latin typeface="Arial"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56</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57</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58</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C07770D2-3A6A-429A-8D16-AF720656EC9F}" type="slidenum">
              <a:rPr lang="en-US" altLang="en-US" smtClean="0">
                <a:latin typeface="Arial" charset="0"/>
              </a:rPr>
              <a:pPr/>
              <a:t>59</a:t>
            </a:fld>
            <a:endParaRPr lang="en-US" altLang="en-US">
              <a:latin typeface="Arial" charset="0"/>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60</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61</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62</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63</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64</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4BFCA3E7-02E7-43BC-AC8B-2FF616AC285F}" type="slidenum">
              <a:rPr lang="en-US" altLang="en-US" smtClean="0">
                <a:latin typeface="Arial" charset="0"/>
              </a:rPr>
              <a:pPr/>
              <a:t>65</a:t>
            </a:fld>
            <a:endParaRPr lang="en-US" altLang="en-US">
              <a:latin typeface="Arial" charset="0"/>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p:spPr>
        <p:txBody>
          <a:bodyPr/>
          <a:lstStyle/>
          <a:p>
            <a:endParaRPr lang="en-US" altLang="en-US"/>
          </a:p>
        </p:txBody>
      </p:sp>
      <p:sp>
        <p:nvSpPr>
          <p:cNvPr id="84996" name="Slide Number Placeholder 3"/>
          <p:cNvSpPr>
            <a:spLocks noGrp="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BD23A726-64E9-46E5-BF6C-3330E0129444}" type="slidenum">
              <a:rPr lang="en-US" altLang="en-US" smtClean="0">
                <a:latin typeface="Arial" charset="0"/>
              </a:rPr>
              <a:pPr/>
              <a:t>10</a:t>
            </a:fld>
            <a:endParaRPr lang="en-US" altLang="en-US">
              <a:latin typeface="Arial"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66</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E77BD428-1D91-4310-A81F-6D9901BC29DC}" type="slidenum">
              <a:rPr lang="en-US" altLang="en-US" smtClean="0">
                <a:latin typeface="Arial" charset="0"/>
              </a:rPr>
              <a:pPr/>
              <a:t>67</a:t>
            </a:fld>
            <a:endParaRPr lang="en-US" altLang="en-US">
              <a:latin typeface="Arial" charset="0"/>
            </a:endParaRPr>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68</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69</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70</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71</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72</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90D3D3F2-F916-4E94-8DCB-6DFAED3A6321}" type="slidenum">
              <a:rPr lang="en-US" altLang="en-US" smtClean="0">
                <a:latin typeface="Arial" charset="0"/>
              </a:rPr>
              <a:pPr/>
              <a:t>73</a:t>
            </a:fld>
            <a:endParaRPr lang="en-US" altLang="en-US">
              <a:latin typeface="Arial" charset="0"/>
            </a:endParaRPr>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74</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8B913B22-DC6C-4C50-BEFE-5BB2C2ABB34D}" type="slidenum">
              <a:rPr lang="en-US" altLang="en-US" smtClean="0">
                <a:latin typeface="Arial" charset="0"/>
              </a:rPr>
              <a:pPr/>
              <a:t>75</a:t>
            </a:fld>
            <a:endParaRPr lang="en-US" altLang="en-US">
              <a:latin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5E884BBA-A4BF-4B81-BC83-420E383E4E3B}" type="slidenum">
              <a:rPr lang="en-US" altLang="en-US" smtClean="0">
                <a:latin typeface="Arial" charset="0"/>
              </a:rPr>
              <a:pPr/>
              <a:t>11</a:t>
            </a:fld>
            <a:endParaRPr lang="en-US" altLang="en-US">
              <a:latin typeface="Arial"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E5BF830D-72C7-4940-806F-74B7D4C4345D}" type="slidenum">
              <a:rPr lang="en-US" altLang="en-US" smtClean="0">
                <a:latin typeface="Arial" charset="0"/>
              </a:rPr>
              <a:pPr/>
              <a:t>13</a:t>
            </a:fld>
            <a:endParaRPr lang="en-US" altLang="en-US">
              <a:latin typeface="Arial"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defTabSz="933261">
              <a:defRPr>
                <a:solidFill>
                  <a:schemeClr val="tx1"/>
                </a:solidFill>
                <a:latin typeface="Garamond" pitchFamily="18" charset="0"/>
              </a:defRPr>
            </a:lvl1pPr>
            <a:lvl2pPr marL="744064" indent="-286179" defTabSz="933261">
              <a:defRPr>
                <a:solidFill>
                  <a:schemeClr val="tx1"/>
                </a:solidFill>
                <a:latin typeface="Garamond" pitchFamily="18" charset="0"/>
              </a:defRPr>
            </a:lvl2pPr>
            <a:lvl3pPr marL="1144715" indent="-228943" defTabSz="933261">
              <a:defRPr>
                <a:solidFill>
                  <a:schemeClr val="tx1"/>
                </a:solidFill>
                <a:latin typeface="Garamond" pitchFamily="18" charset="0"/>
              </a:defRPr>
            </a:lvl3pPr>
            <a:lvl4pPr marL="1602600" indent="-228943" defTabSz="933261">
              <a:defRPr>
                <a:solidFill>
                  <a:schemeClr val="tx1"/>
                </a:solidFill>
                <a:latin typeface="Garamond" pitchFamily="18" charset="0"/>
              </a:defRPr>
            </a:lvl4pPr>
            <a:lvl5pPr marL="2060486" indent="-228943" defTabSz="933261">
              <a:defRPr>
                <a:solidFill>
                  <a:schemeClr val="tx1"/>
                </a:solidFill>
                <a:latin typeface="Garamond" pitchFamily="18" charset="0"/>
              </a:defRPr>
            </a:lvl5pPr>
            <a:lvl6pPr marL="2518372" indent="-228943" defTabSz="933261" eaLnBrk="0" fontAlgn="base" hangingPunct="0">
              <a:spcBef>
                <a:spcPct val="0"/>
              </a:spcBef>
              <a:spcAft>
                <a:spcPct val="0"/>
              </a:spcAft>
              <a:defRPr>
                <a:solidFill>
                  <a:schemeClr val="tx1"/>
                </a:solidFill>
                <a:latin typeface="Garamond" pitchFamily="18" charset="0"/>
              </a:defRPr>
            </a:lvl6pPr>
            <a:lvl7pPr marL="2976258" indent="-228943" defTabSz="933261" eaLnBrk="0" fontAlgn="base" hangingPunct="0">
              <a:spcBef>
                <a:spcPct val="0"/>
              </a:spcBef>
              <a:spcAft>
                <a:spcPct val="0"/>
              </a:spcAft>
              <a:defRPr>
                <a:solidFill>
                  <a:schemeClr val="tx1"/>
                </a:solidFill>
                <a:latin typeface="Garamond" pitchFamily="18" charset="0"/>
              </a:defRPr>
            </a:lvl7pPr>
            <a:lvl8pPr marL="3434144" indent="-228943" defTabSz="933261" eaLnBrk="0" fontAlgn="base" hangingPunct="0">
              <a:spcBef>
                <a:spcPct val="0"/>
              </a:spcBef>
              <a:spcAft>
                <a:spcPct val="0"/>
              </a:spcAft>
              <a:defRPr>
                <a:solidFill>
                  <a:schemeClr val="tx1"/>
                </a:solidFill>
                <a:latin typeface="Garamond" pitchFamily="18" charset="0"/>
              </a:defRPr>
            </a:lvl8pPr>
            <a:lvl9pPr marL="3892029" indent="-228943" defTabSz="933261" eaLnBrk="0" fontAlgn="base" hangingPunct="0">
              <a:spcBef>
                <a:spcPct val="0"/>
              </a:spcBef>
              <a:spcAft>
                <a:spcPct val="0"/>
              </a:spcAft>
              <a:defRPr>
                <a:solidFill>
                  <a:schemeClr val="tx1"/>
                </a:solidFill>
                <a:latin typeface="Garamond" pitchFamily="18" charset="0"/>
              </a:defRPr>
            </a:lvl9pPr>
          </a:lstStyle>
          <a:p>
            <a:fld id="{7614F73A-7101-4BFC-9BB6-B69884030EF3}" type="slidenum">
              <a:rPr lang="en-US" altLang="en-US" smtClean="0">
                <a:latin typeface="Arial" charset="0"/>
              </a:rPr>
              <a:pPr/>
              <a:t>15</a:t>
            </a:fld>
            <a:endParaRPr lang="en-US" altLang="en-US">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p:spPr>
        <p:txBody>
          <a:bodyPr/>
          <a:lstStyle/>
          <a:p>
            <a:pPr eaLnBrk="1" hangingPunct="1">
              <a:lnSpc>
                <a:spcPct val="90000"/>
              </a:lnSpc>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7010400" y="152400"/>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152400" y="153988"/>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Subtitle 2"/>
          <p:cNvSpPr>
            <a:spLocks noGrp="1"/>
          </p:cNvSpPr>
          <p:nvPr>
            <p:ph type="subTitle" idx="1"/>
          </p:nvPr>
        </p:nvSpPr>
        <p:spPr>
          <a:xfrm>
            <a:off x="7010400" y="2052960"/>
            <a:ext cx="1981200" cy="1828800"/>
          </a:xfrm>
        </p:spPr>
        <p:txBody>
          <a:bodyPr anchor="ct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endParaRPr lang="en-US" dirty="0"/>
          </a:p>
        </p:txBody>
      </p:sp>
      <p:sp>
        <p:nvSpPr>
          <p:cNvPr id="6" name="Date Placeholder 9"/>
          <p:cNvSpPr>
            <a:spLocks noGrp="1"/>
          </p:cNvSpPr>
          <p:nvPr>
            <p:ph type="dt" sz="half" idx="10"/>
          </p:nvPr>
        </p:nvSpPr>
        <p:spPr/>
        <p:txBody>
          <a:bodyPr/>
          <a:lstStyle>
            <a:lvl1pPr>
              <a:defRPr>
                <a:solidFill>
                  <a:schemeClr val="bg2"/>
                </a:solidFill>
              </a:defRPr>
            </a:lvl1pPr>
          </a:lstStyle>
          <a:p>
            <a:pPr>
              <a:defRPr/>
            </a:pPr>
            <a:endParaRPr lang="en-US"/>
          </a:p>
        </p:txBody>
      </p:sp>
      <p:sp>
        <p:nvSpPr>
          <p:cNvPr id="7" name="Slide Number Placeholder 10"/>
          <p:cNvSpPr>
            <a:spLocks noGrp="1"/>
          </p:cNvSpPr>
          <p:nvPr>
            <p:ph type="sldNum" sz="quarter" idx="11"/>
          </p:nvPr>
        </p:nvSpPr>
        <p:spPr/>
        <p:txBody>
          <a:bodyPr/>
          <a:lstStyle>
            <a:lvl1pPr>
              <a:defRPr>
                <a:solidFill>
                  <a:srgbClr val="FFFFFF"/>
                </a:solidFill>
              </a:defRPr>
            </a:lvl1pPr>
          </a:lstStyle>
          <a:p>
            <a:pPr>
              <a:defRPr/>
            </a:pPr>
            <a:fld id="{D8832695-5B02-474E-AF54-DF6F30EE003C}" type="slidenum">
              <a:rPr lang="en-US"/>
              <a:pPr>
                <a:defRPr/>
              </a:pPr>
              <a:t>‹#›</a:t>
            </a:fld>
            <a:endParaRPr lang="en-US"/>
          </a:p>
        </p:txBody>
      </p:sp>
      <p:sp>
        <p:nvSpPr>
          <p:cNvPr id="8" name="Footer Placeholder 11"/>
          <p:cNvSpPr>
            <a:spLocks noGrp="1"/>
          </p:cNvSpPr>
          <p:nvPr>
            <p:ph type="ftr" sz="quarter" idx="12"/>
          </p:nvPr>
        </p:nvSpPr>
        <p:spPr/>
        <p:txBody>
          <a:bodyPr/>
          <a:lstStyle>
            <a:lvl1pPr>
              <a:defRPr>
                <a:solidFill>
                  <a:schemeClr val="bg2"/>
                </a:solidFill>
              </a:defRPr>
            </a:lvl1pPr>
          </a:lstStyle>
          <a:p>
            <a:pPr>
              <a:defRPr/>
            </a:pPr>
            <a:endParaRPr lang="en-US"/>
          </a:p>
        </p:txBody>
      </p:sp>
    </p:spTree>
    <p:extLst>
      <p:ext uri="{BB962C8B-B14F-4D97-AF65-F5344CB8AC3E}">
        <p14:creationId xmlns:p14="http://schemas.microsoft.com/office/powerpoint/2010/main" val="157811061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9ABBCA3B-F121-4CD3-8C57-293BA6A8EEAF}" type="slidenum">
              <a:rPr lang="en-US"/>
              <a:pPr>
                <a:defRPr/>
              </a:pPr>
              <a:t>‹#›</a:t>
            </a:fld>
            <a:endParaRPr lang="en-US"/>
          </a:p>
        </p:txBody>
      </p:sp>
    </p:spTree>
    <p:extLst>
      <p:ext uri="{BB962C8B-B14F-4D97-AF65-F5344CB8AC3E}">
        <p14:creationId xmlns:p14="http://schemas.microsoft.com/office/powerpoint/2010/main" val="21618337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152400" y="147638"/>
            <a:ext cx="6705600"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7010400" y="147638"/>
            <a:ext cx="19558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chemeClr val="bg2"/>
                </a:solidFill>
              </a:defRPr>
            </a:lvl1pPr>
          </a:lstStyle>
          <a:p>
            <a:pPr>
              <a:defRPr/>
            </a:pPr>
            <a:fld id="{8D66B125-D6CC-47F3-B5C8-B5BF8E1A7BE4}" type="slidenum">
              <a:rPr lang="en-US"/>
              <a:pPr>
                <a:defRPr/>
              </a:pPr>
              <a:t>‹#›</a:t>
            </a:fld>
            <a:endParaRPr lang="en-US"/>
          </a:p>
        </p:txBody>
      </p:sp>
    </p:spTree>
    <p:extLst>
      <p:ext uri="{BB962C8B-B14F-4D97-AF65-F5344CB8AC3E}">
        <p14:creationId xmlns:p14="http://schemas.microsoft.com/office/powerpoint/2010/main" val="270153668"/>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92613247-FEA9-41DD-B51C-D5A7A735A077}" type="slidenum">
              <a:rPr lang="en-US"/>
              <a:pPr>
                <a:defRPr/>
              </a:pPr>
              <a:t>‹#›</a:t>
            </a:fld>
            <a:endParaRPr lang="en-US"/>
          </a:p>
        </p:txBody>
      </p:sp>
    </p:spTree>
    <p:extLst>
      <p:ext uri="{BB962C8B-B14F-4D97-AF65-F5344CB8AC3E}">
        <p14:creationId xmlns:p14="http://schemas.microsoft.com/office/powerpoint/2010/main" val="2803653244"/>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7010400" y="152400"/>
            <a:ext cx="19812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152400" y="153988"/>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sp>
        <p:nvSpPr>
          <p:cNvPr id="6" name="Date Placeholder 8"/>
          <p:cNvSpPr>
            <a:spLocks noGrp="1"/>
          </p:cNvSpPr>
          <p:nvPr>
            <p:ph type="dt" sz="half" idx="10"/>
          </p:nvPr>
        </p:nvSpPr>
        <p:spPr/>
        <p:txBody>
          <a:bodyPr/>
          <a:lstStyle>
            <a:lvl1pPr>
              <a:defRPr>
                <a:solidFill>
                  <a:srgbClr val="FFFFFF"/>
                </a:solidFill>
              </a:defRPr>
            </a:lvl1pPr>
          </a:lstStyle>
          <a:p>
            <a:pPr>
              <a:defRPr/>
            </a:pPr>
            <a:endParaRPr lang="en-US"/>
          </a:p>
        </p:txBody>
      </p:sp>
      <p:sp>
        <p:nvSpPr>
          <p:cNvPr id="7" name="Slide Number Placeholder 9"/>
          <p:cNvSpPr>
            <a:spLocks noGrp="1"/>
          </p:cNvSpPr>
          <p:nvPr>
            <p:ph type="sldNum" sz="quarter" idx="11"/>
          </p:nvPr>
        </p:nvSpPr>
        <p:spPr/>
        <p:txBody>
          <a:bodyPr/>
          <a:lstStyle>
            <a:lvl1pPr>
              <a:defRPr>
                <a:solidFill>
                  <a:schemeClr val="bg2"/>
                </a:solidFill>
              </a:defRPr>
            </a:lvl1pPr>
          </a:lstStyle>
          <a:p>
            <a:pPr>
              <a:defRPr/>
            </a:pPr>
            <a:fld id="{923F005A-F9AE-456B-9EEF-2F02ED81A9AF}" type="slidenum">
              <a:rPr lang="en-US"/>
              <a:pPr>
                <a:defRPr/>
              </a:pPr>
              <a:t>‹#›</a:t>
            </a:fld>
            <a:endParaRPr lang="en-US"/>
          </a:p>
        </p:txBody>
      </p:sp>
      <p:sp>
        <p:nvSpPr>
          <p:cNvPr id="8" name="Footer Placeholder 10"/>
          <p:cNvSpPr>
            <a:spLocks noGrp="1"/>
          </p:cNvSpPr>
          <p:nvPr>
            <p:ph type="ftr" sz="quarter" idx="12"/>
          </p:nvPr>
        </p:nvSpPr>
        <p:spPr/>
        <p:txBody>
          <a:bodyPr/>
          <a:lstStyle>
            <a:lvl1pPr>
              <a:defRPr>
                <a:solidFill>
                  <a:srgbClr val="FFFFFF"/>
                </a:solidFill>
              </a:defRPr>
            </a:lvl1pPr>
          </a:lstStyle>
          <a:p>
            <a:pPr>
              <a:defRPr/>
            </a:pPr>
            <a:endParaRPr lang="en-US"/>
          </a:p>
        </p:txBody>
      </p:sp>
    </p:spTree>
    <p:extLst>
      <p:ext uri="{BB962C8B-B14F-4D97-AF65-F5344CB8AC3E}">
        <p14:creationId xmlns:p14="http://schemas.microsoft.com/office/powerpoint/2010/main" val="2829648312"/>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7"/>
          <p:cNvSpPr>
            <a:spLocks noGrp="1"/>
          </p:cNvSpPr>
          <p:nvPr>
            <p:ph type="title"/>
          </p:nvPr>
        </p:nvSpPr>
        <p:spPr/>
        <p:txBody>
          <a:bodyPr/>
          <a:lstStyle/>
          <a:p>
            <a:r>
              <a:rPr lang="en-US"/>
              <a:t>Click to edit Master title style</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ln/>
        </p:spPr>
        <p:txBody>
          <a:bodyPr/>
          <a:lstStyle>
            <a:lvl1pPr>
              <a:defRPr/>
            </a:lvl1pPr>
          </a:lstStyle>
          <a:p>
            <a:pPr>
              <a:defRPr/>
            </a:pPr>
            <a:fld id="{84F93C00-D338-4CE3-AFC4-B1FC2140795C}" type="slidenum">
              <a:rPr lang="en-US"/>
              <a:pPr>
                <a:defRPr/>
              </a:pPr>
              <a:t>‹#›</a:t>
            </a:fld>
            <a:endParaRPr lang="en-US"/>
          </a:p>
        </p:txBody>
      </p:sp>
    </p:spTree>
    <p:extLst>
      <p:ext uri="{BB962C8B-B14F-4D97-AF65-F5344CB8AC3E}">
        <p14:creationId xmlns:p14="http://schemas.microsoft.com/office/powerpoint/2010/main" val="3479301934"/>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p:cNvSpPr>
            <a:spLocks noGrp="1"/>
          </p:cNvSpPr>
          <p:nvPr>
            <p:ph type="title"/>
          </p:nvPr>
        </p:nvSpPr>
        <p:spPr/>
        <p:txBody>
          <a:bodyPr/>
          <a:lstStyle/>
          <a:p>
            <a:r>
              <a:rPr lang="en-US"/>
              <a:t>Click to edit Master title style</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a:ln/>
        </p:spPr>
        <p:txBody>
          <a:bodyPr/>
          <a:lstStyle>
            <a:lvl1pPr>
              <a:defRPr/>
            </a:lvl1pPr>
          </a:lstStyle>
          <a:p>
            <a:pPr>
              <a:defRPr/>
            </a:pPr>
            <a:fld id="{B87E0DAC-FCC8-4A86-9CA4-1CF7F33CF05E}" type="slidenum">
              <a:rPr lang="en-US"/>
              <a:pPr>
                <a:defRPr/>
              </a:pPr>
              <a:t>‹#›</a:t>
            </a:fld>
            <a:endParaRPr lang="en-US"/>
          </a:p>
        </p:txBody>
      </p:sp>
    </p:spTree>
    <p:extLst>
      <p:ext uri="{BB962C8B-B14F-4D97-AF65-F5344CB8AC3E}">
        <p14:creationId xmlns:p14="http://schemas.microsoft.com/office/powerpoint/2010/main" val="1800754615"/>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ln/>
        </p:spPr>
        <p:txBody>
          <a:bodyPr/>
          <a:lstStyle>
            <a:lvl1pPr>
              <a:defRPr/>
            </a:lvl1pPr>
          </a:lstStyle>
          <a:p>
            <a:pPr>
              <a:defRPr/>
            </a:pPr>
            <a:fld id="{5DE10D79-3EFB-4A2F-8730-429643203829}" type="slidenum">
              <a:rPr lang="en-US"/>
              <a:pPr>
                <a:defRPr/>
              </a:pPr>
              <a:t>‹#›</a:t>
            </a:fld>
            <a:endParaRPr lang="en-US"/>
          </a:p>
        </p:txBody>
      </p:sp>
    </p:spTree>
    <p:extLst>
      <p:ext uri="{BB962C8B-B14F-4D97-AF65-F5344CB8AC3E}">
        <p14:creationId xmlns:p14="http://schemas.microsoft.com/office/powerpoint/2010/main" val="3068017746"/>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52400" y="150813"/>
            <a:ext cx="8831263"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Date Placeholder 1"/>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7E7AB50F-23BB-4252-BDB8-D7E9106D82C2}" type="slidenum">
              <a:rPr lang="en-US"/>
              <a:pPr>
                <a:defRPr/>
              </a:pPr>
              <a:t>‹#›</a:t>
            </a:fld>
            <a:endParaRPr lang="en-US"/>
          </a:p>
        </p:txBody>
      </p:sp>
    </p:spTree>
    <p:extLst>
      <p:ext uri="{BB962C8B-B14F-4D97-AF65-F5344CB8AC3E}">
        <p14:creationId xmlns:p14="http://schemas.microsoft.com/office/powerpoint/2010/main" val="2730301646"/>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bg2"/>
        </a:solidFill>
        <a:effectLst/>
      </p:bgPr>
    </p:bg>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7010400" y="150813"/>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7" name="Rectangle 6"/>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solidFill>
                  <a:srgbClr val="FFFFFF"/>
                </a:solidFill>
              </a:defRPr>
            </a:lvl1pPr>
          </a:lstStyle>
          <a:p>
            <a:pPr>
              <a:defRPr/>
            </a:pPr>
            <a:fld id="{1B451515-0842-4EB4-8C2B-01726DB782E8}" type="slidenum">
              <a:rPr lang="en-US"/>
              <a:pPr>
                <a:defRPr/>
              </a:pPr>
              <a:t>‹#›</a:t>
            </a:fld>
            <a:endParaRPr lang="en-US"/>
          </a:p>
        </p:txBody>
      </p:sp>
    </p:spTree>
    <p:extLst>
      <p:ext uri="{BB962C8B-B14F-4D97-AF65-F5344CB8AC3E}">
        <p14:creationId xmlns:p14="http://schemas.microsoft.com/office/powerpoint/2010/main" val="1925312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2"/>
        </a:solidFill>
        <a:effectLst/>
      </p:bgPr>
    </p:bg>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6" name="Rectangle 5"/>
          <p:cNvSpPr/>
          <p:nvPr/>
        </p:nvSpPr>
        <p:spPr>
          <a:xfrm>
            <a:off x="7010400" y="150813"/>
            <a:ext cx="1981200" cy="65563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FFA2D882-1581-40FE-9B86-33BD4E46B563}" type="slidenum">
              <a:rPr lang="en-US"/>
              <a:pPr>
                <a:defRPr/>
              </a:pPr>
              <a:t>‹#›</a:t>
            </a:fld>
            <a:endParaRPr lang="en-US"/>
          </a:p>
        </p:txBody>
      </p:sp>
    </p:spTree>
    <p:extLst>
      <p:ext uri="{BB962C8B-B14F-4D97-AF65-F5344CB8AC3E}">
        <p14:creationId xmlns:p14="http://schemas.microsoft.com/office/powerpoint/2010/main" val="71669789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0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152400" y="1635125"/>
            <a:ext cx="8831263" cy="50450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152400" y="152400"/>
            <a:ext cx="8813800" cy="1346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381000" y="355600"/>
            <a:ext cx="8382000" cy="10541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1000" y="1719263"/>
            <a:ext cx="8407400" cy="44069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1475" y="6356350"/>
            <a:ext cx="2133600" cy="274638"/>
          </a:xfrm>
          <a:prstGeom prst="rect">
            <a:avLst/>
          </a:prstGeom>
        </p:spPr>
        <p:txBody>
          <a:bodyPr vert="horz" lIns="91440" tIns="45720" rIns="91440" bIns="45720" rtlCol="0" anchor="ctr"/>
          <a:lstStyle>
            <a:lvl1pPr algn="l">
              <a:defRPr sz="1100">
                <a:solidFill>
                  <a:schemeClr val="tx2"/>
                </a:solidFill>
              </a:defRPr>
            </a:lvl1pPr>
          </a:lstStyle>
          <a:p>
            <a:pPr>
              <a:defRPr/>
            </a:pPr>
            <a:endParaRPr lang="en-US"/>
          </a:p>
        </p:txBody>
      </p:sp>
      <p:sp>
        <p:nvSpPr>
          <p:cNvPr id="5" name="Footer Placeholder 4"/>
          <p:cNvSpPr>
            <a:spLocks noGrp="1"/>
          </p:cNvSpPr>
          <p:nvPr>
            <p:ph type="ftr" sz="quarter" idx="3"/>
          </p:nvPr>
        </p:nvSpPr>
        <p:spPr>
          <a:xfrm>
            <a:off x="3048000" y="6356350"/>
            <a:ext cx="3352800" cy="274638"/>
          </a:xfrm>
          <a:prstGeom prst="rect">
            <a:avLst/>
          </a:prstGeom>
        </p:spPr>
        <p:txBody>
          <a:bodyPr vert="horz" lIns="91440" tIns="45720" rIns="91440" bIns="45720" rtlCol="0" anchor="ctr"/>
          <a:lstStyle>
            <a:lvl1pPr algn="ctr">
              <a:defRPr sz="1100">
                <a:solidFill>
                  <a:schemeClr val="tx2"/>
                </a:solidFill>
              </a:defRPr>
            </a:lvl1pPr>
          </a:lstStyle>
          <a:p>
            <a:pPr>
              <a:defRPr/>
            </a:pPr>
            <a:endParaRPr lang="en-US"/>
          </a:p>
        </p:txBody>
      </p:sp>
      <p:sp>
        <p:nvSpPr>
          <p:cNvPr id="6" name="Slide Number Placeholder 5"/>
          <p:cNvSpPr>
            <a:spLocks noGrp="1"/>
          </p:cNvSpPr>
          <p:nvPr>
            <p:ph type="sldNum" sz="quarter" idx="4"/>
          </p:nvPr>
        </p:nvSpPr>
        <p:spPr>
          <a:xfrm>
            <a:off x="8234363" y="6354763"/>
            <a:ext cx="582612" cy="274637"/>
          </a:xfrm>
          <a:prstGeom prst="rect">
            <a:avLst/>
          </a:prstGeom>
          <a:ln w="19050">
            <a:noFill/>
          </a:ln>
        </p:spPr>
        <p:txBody>
          <a:bodyPr vert="horz" lIns="91440" tIns="45720" rIns="91440" bIns="45720" rtlCol="0" anchor="ctr"/>
          <a:lstStyle>
            <a:lvl1pPr algn="ctr">
              <a:defRPr sz="1100">
                <a:solidFill>
                  <a:schemeClr val="tx2"/>
                </a:solidFill>
              </a:defRPr>
            </a:lvl1pPr>
          </a:lstStyle>
          <a:p>
            <a:pPr>
              <a:defRPr/>
            </a:pPr>
            <a:fld id="{41340DDE-8122-4200-9FFF-0CD5CFBE06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98" r:id="rId1"/>
    <p:sldLayoutId id="2147484093" r:id="rId2"/>
    <p:sldLayoutId id="2147484099" r:id="rId3"/>
    <p:sldLayoutId id="2147484094" r:id="rId4"/>
    <p:sldLayoutId id="2147484095" r:id="rId5"/>
    <p:sldLayoutId id="2147484096" r:id="rId6"/>
    <p:sldLayoutId id="2147484100" r:id="rId7"/>
    <p:sldLayoutId id="2147484101" r:id="rId8"/>
    <p:sldLayoutId id="2147484102" r:id="rId9"/>
    <p:sldLayoutId id="2147484097" r:id="rId10"/>
    <p:sldLayoutId id="2147484103" r:id="rId11"/>
  </p:sldLayoutIdLst>
  <mc:AlternateContent xmlns:mc="http://schemas.openxmlformats.org/markup-compatibility/2006" xmlns:p14="http://schemas.microsoft.com/office/powerpoint/2010/main">
    <mc:Choice Requires="p14">
      <p:transition spd="slow" p14:dur="10000"/>
    </mc:Choice>
    <mc:Fallback xmlns="">
      <p:transition spd="slow"/>
    </mc:Fallback>
  </mc:AlternateContent>
  <p:hf hdr="0" ftr="0" dt="0"/>
  <p:txStyles>
    <p:titleStyle>
      <a:lvl1pPr algn="ctr" rtl="0" eaLnBrk="0" fontAlgn="base" hangingPunct="0">
        <a:spcBef>
          <a:spcPct val="0"/>
        </a:spcBef>
        <a:spcAft>
          <a:spcPct val="0"/>
        </a:spcAft>
        <a:defRPr sz="3200" kern="1200" cap="all" spc="200">
          <a:solidFill>
            <a:schemeClr val="bg1"/>
          </a:solidFill>
          <a:latin typeface="+mj-lt"/>
          <a:ea typeface="+mj-ea"/>
          <a:cs typeface="+mj-cs"/>
        </a:defRPr>
      </a:lvl1pPr>
      <a:lvl2pPr algn="ctr" rtl="0" eaLnBrk="0" fontAlgn="base" hangingPunct="0">
        <a:spcBef>
          <a:spcPct val="0"/>
        </a:spcBef>
        <a:spcAft>
          <a:spcPct val="0"/>
        </a:spcAft>
        <a:defRPr sz="3200">
          <a:solidFill>
            <a:schemeClr val="bg1"/>
          </a:solidFill>
          <a:latin typeface="Franklin Gothic Medium" pitchFamily="34" charset="0"/>
        </a:defRPr>
      </a:lvl2pPr>
      <a:lvl3pPr algn="ctr" rtl="0" eaLnBrk="0" fontAlgn="base" hangingPunct="0">
        <a:spcBef>
          <a:spcPct val="0"/>
        </a:spcBef>
        <a:spcAft>
          <a:spcPct val="0"/>
        </a:spcAft>
        <a:defRPr sz="3200">
          <a:solidFill>
            <a:schemeClr val="bg1"/>
          </a:solidFill>
          <a:latin typeface="Franklin Gothic Medium" pitchFamily="34" charset="0"/>
        </a:defRPr>
      </a:lvl3pPr>
      <a:lvl4pPr algn="ctr" rtl="0" eaLnBrk="0" fontAlgn="base" hangingPunct="0">
        <a:spcBef>
          <a:spcPct val="0"/>
        </a:spcBef>
        <a:spcAft>
          <a:spcPct val="0"/>
        </a:spcAft>
        <a:defRPr sz="3200">
          <a:solidFill>
            <a:schemeClr val="bg1"/>
          </a:solidFill>
          <a:latin typeface="Franklin Gothic Medium" pitchFamily="34" charset="0"/>
        </a:defRPr>
      </a:lvl4pPr>
      <a:lvl5pPr algn="ctr" rtl="0" eaLnBrk="0" fontAlgn="base" hangingPunct="0">
        <a:spcBef>
          <a:spcPct val="0"/>
        </a:spcBef>
        <a:spcAft>
          <a:spcPct val="0"/>
        </a:spcAft>
        <a:defRPr sz="3200">
          <a:solidFill>
            <a:schemeClr val="bg1"/>
          </a:solidFill>
          <a:latin typeface="Franklin Gothic Medium" pitchFamily="34" charset="0"/>
        </a:defRPr>
      </a:lvl5pPr>
      <a:lvl6pPr marL="457200" algn="ctr" rtl="0" fontAlgn="base">
        <a:spcBef>
          <a:spcPct val="0"/>
        </a:spcBef>
        <a:spcAft>
          <a:spcPct val="0"/>
        </a:spcAft>
        <a:defRPr sz="3200">
          <a:solidFill>
            <a:schemeClr val="bg1"/>
          </a:solidFill>
          <a:latin typeface="Franklin Gothic Medium" pitchFamily="34" charset="0"/>
        </a:defRPr>
      </a:lvl6pPr>
      <a:lvl7pPr marL="914400" algn="ctr" rtl="0" fontAlgn="base">
        <a:spcBef>
          <a:spcPct val="0"/>
        </a:spcBef>
        <a:spcAft>
          <a:spcPct val="0"/>
        </a:spcAft>
        <a:defRPr sz="3200">
          <a:solidFill>
            <a:schemeClr val="bg1"/>
          </a:solidFill>
          <a:latin typeface="Franklin Gothic Medium" pitchFamily="34" charset="0"/>
        </a:defRPr>
      </a:lvl7pPr>
      <a:lvl8pPr marL="1371600" algn="ctr" rtl="0" fontAlgn="base">
        <a:spcBef>
          <a:spcPct val="0"/>
        </a:spcBef>
        <a:spcAft>
          <a:spcPct val="0"/>
        </a:spcAft>
        <a:defRPr sz="3200">
          <a:solidFill>
            <a:schemeClr val="bg1"/>
          </a:solidFill>
          <a:latin typeface="Franklin Gothic Medium" pitchFamily="34" charset="0"/>
        </a:defRPr>
      </a:lvl8pPr>
      <a:lvl9pPr marL="1828800" algn="ctr" rtl="0" fontAlgn="base">
        <a:spcBef>
          <a:spcPct val="0"/>
        </a:spcBef>
        <a:spcAft>
          <a:spcPct val="0"/>
        </a:spcAft>
        <a:defRPr sz="3200">
          <a:solidFill>
            <a:schemeClr val="bg1"/>
          </a:solidFill>
          <a:latin typeface="Franklin Gothic Medium" pitchFamily="34" charset="0"/>
        </a:defRPr>
      </a:lvl9pPr>
    </p:titleStyle>
    <p:bodyStyle>
      <a:lvl1pPr marL="273050" indent="-228600" algn="l" rtl="0" eaLnBrk="0" fontAlgn="base" hangingPunct="0">
        <a:spcBef>
          <a:spcPct val="20000"/>
        </a:spcBef>
        <a:spcAft>
          <a:spcPct val="0"/>
        </a:spcAft>
        <a:buClr>
          <a:schemeClr val="accent1"/>
        </a:buClr>
        <a:buFont typeface="Wingdings 2" pitchFamily="18" charset="2"/>
        <a:buChar char=""/>
        <a:defRPr sz="2000" kern="1200" spc="150">
          <a:solidFill>
            <a:schemeClr val="tx2"/>
          </a:solidFill>
          <a:latin typeface="+mn-lt"/>
          <a:ea typeface="+mn-ea"/>
          <a:cs typeface="+mn-cs"/>
        </a:defRPr>
      </a:lvl1pPr>
      <a:lvl2pPr marL="547688" indent="-182563" algn="l" rtl="0" eaLnBrk="0" fontAlgn="base" hangingPunct="0">
        <a:spcBef>
          <a:spcPct val="20000"/>
        </a:spcBef>
        <a:spcAft>
          <a:spcPct val="0"/>
        </a:spcAft>
        <a:buClr>
          <a:schemeClr val="accent2"/>
        </a:buClr>
        <a:buFont typeface="Wingdings" pitchFamily="2" charset="2"/>
        <a:buChar char="§"/>
        <a:defRPr kern="1200" spc="100">
          <a:solidFill>
            <a:schemeClr val="tx2"/>
          </a:solidFill>
          <a:latin typeface="+mn-lt"/>
          <a:ea typeface="+mn-ea"/>
          <a:cs typeface="+mn-cs"/>
        </a:defRPr>
      </a:lvl2pPr>
      <a:lvl3pPr marL="822325" indent="-182563" algn="l" rtl="0" eaLnBrk="0" fontAlgn="base" hangingPunct="0">
        <a:spcBef>
          <a:spcPct val="20000"/>
        </a:spcBef>
        <a:spcAft>
          <a:spcPct val="0"/>
        </a:spcAft>
        <a:buClr>
          <a:srgbClr val="928B70"/>
        </a:buClr>
        <a:buFont typeface="Wingdings" pitchFamily="2" charset="2"/>
        <a:buChar char="§"/>
        <a:defRPr sz="1600" kern="1200" spc="100">
          <a:solidFill>
            <a:schemeClr val="tx2"/>
          </a:solidFill>
          <a:latin typeface="+mn-lt"/>
          <a:ea typeface="+mn-ea"/>
          <a:cs typeface="+mn-cs"/>
        </a:defRPr>
      </a:lvl3pPr>
      <a:lvl4pPr marL="1096963" indent="-182563" algn="l" rtl="0" eaLnBrk="0" fontAlgn="base" hangingPunct="0">
        <a:spcBef>
          <a:spcPct val="20000"/>
        </a:spcBef>
        <a:spcAft>
          <a:spcPct val="0"/>
        </a:spcAft>
        <a:buClr>
          <a:srgbClr val="87706B"/>
        </a:buClr>
        <a:buFont typeface="Wingdings" pitchFamily="2" charset="2"/>
        <a:buChar char="§"/>
        <a:defRPr sz="1400" kern="1200">
          <a:solidFill>
            <a:schemeClr val="tx2"/>
          </a:solidFill>
          <a:latin typeface="+mn-lt"/>
          <a:ea typeface="+mn-ea"/>
          <a:cs typeface="+mn-cs"/>
        </a:defRPr>
      </a:lvl4pPr>
      <a:lvl5pPr marL="1279525" indent="-182563" algn="l" rtl="0" eaLnBrk="0" fontAlgn="base" hangingPunct="0">
        <a:spcBef>
          <a:spcPct val="20000"/>
        </a:spcBef>
        <a:spcAft>
          <a:spcPct val="0"/>
        </a:spcAft>
        <a:buClr>
          <a:srgbClr val="6F777D"/>
        </a:buClr>
        <a:buFont typeface="Wingdings" pitchFamily="2" charset="2"/>
        <a:buChar char="§"/>
        <a:defRPr sz="1300" kern="1200" spc="10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hyperlink" Target="http://www.caep.uscourts.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slide" Target="slide30.xml"/><Relationship Id="rId13" Type="http://schemas.openxmlformats.org/officeDocument/2006/relationships/slide" Target="slide51.xml"/><Relationship Id="rId18" Type="http://schemas.openxmlformats.org/officeDocument/2006/relationships/slide" Target="slide3.xml"/><Relationship Id="rId3" Type="http://schemas.openxmlformats.org/officeDocument/2006/relationships/slide" Target="slide12.xml"/><Relationship Id="rId7" Type="http://schemas.openxmlformats.org/officeDocument/2006/relationships/slide" Target="slide22.xml"/><Relationship Id="rId12" Type="http://schemas.openxmlformats.org/officeDocument/2006/relationships/slide" Target="slide43.xml"/><Relationship Id="rId17" Type="http://schemas.openxmlformats.org/officeDocument/2006/relationships/slide" Target="slide73.xml"/><Relationship Id="rId2" Type="http://schemas.openxmlformats.org/officeDocument/2006/relationships/slide" Target="slide4.xml"/><Relationship Id="rId16" Type="http://schemas.openxmlformats.org/officeDocument/2006/relationships/slide" Target="slide67.xml"/><Relationship Id="rId20"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20.xml"/><Relationship Id="rId11" Type="http://schemas.openxmlformats.org/officeDocument/2006/relationships/slide" Target="slide41.xml"/><Relationship Id="rId5" Type="http://schemas.openxmlformats.org/officeDocument/2006/relationships/slide" Target="slide18.xml"/><Relationship Id="rId15" Type="http://schemas.openxmlformats.org/officeDocument/2006/relationships/slide" Target="slide65.xml"/><Relationship Id="rId10" Type="http://schemas.openxmlformats.org/officeDocument/2006/relationships/slide" Target="slide38.xml"/><Relationship Id="rId19" Type="http://schemas.openxmlformats.org/officeDocument/2006/relationships/image" Target="../media/image3.png"/><Relationship Id="rId4" Type="http://schemas.openxmlformats.org/officeDocument/2006/relationships/slide" Target="slide14.xml"/><Relationship Id="rId9" Type="http://schemas.openxmlformats.org/officeDocument/2006/relationships/slide" Target="slide36.xml"/><Relationship Id="rId14" Type="http://schemas.openxmlformats.org/officeDocument/2006/relationships/slide" Target="slide59.xml"/></Relationships>
</file>

<file path=ppt/slides/_rels/slide3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hyperlink" Target="http://www.uscourts.gov/procurement.aspx"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3.xml"/></Relationships>
</file>

<file path=ppt/slides/_rels/slide3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hyperlink" Target="http://www.caep.uscourts.gov/"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3.xml"/></Relationships>
</file>

<file path=ppt/slides/_rels/slide4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hyperlink" Target="http://www.sam.gov/"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3.xml"/></Relationships>
</file>

<file path=ppt/slides/_rels/slide4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4.xml.rels><?xml version="1.0" encoding="UTF-8" standalone="yes"?>
<Relationships xmlns="http://schemas.openxmlformats.org/package/2006/relationships"><Relationship Id="rId3" Type="http://schemas.openxmlformats.org/officeDocument/2006/relationships/hyperlink" Target="mailto:michael_smith@caep.uscourts.gov"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3.xml"/></Relationships>
</file>

<file path=ppt/slides/_rels/slide6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5.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7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6.xml"/><Relationship Id="rId1" Type="http://schemas.openxmlformats.org/officeDocument/2006/relationships/slideLayout" Target="../slideLayouts/slideLayout2.xml"/><Relationship Id="rId5" Type="http://schemas.openxmlformats.org/officeDocument/2006/relationships/image" Target="../media/image6.gif"/><Relationship Id="rId4" Type="http://schemas.openxmlformats.org/officeDocument/2006/relationships/image" Target="../media/image3.png"/></Relationships>
</file>

<file path=ppt/slides/_rels/slide7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4.xml.rels><?xml version="1.0" encoding="UTF-8" standalone="yes"?>
<Relationships xmlns="http://schemas.openxmlformats.org/package/2006/relationships"><Relationship Id="rId3" Type="http://schemas.openxmlformats.org/officeDocument/2006/relationships/hyperlink" Target="mailto:michael_smith@caep.uscourts.gov" TargetMode="External"/><Relationship Id="rId2" Type="http://schemas.openxmlformats.org/officeDocument/2006/relationships/notesSlide" Target="../notesSlides/notesSlide68.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slide" Target="slide3.xml"/><Relationship Id="rId4" Type="http://schemas.openxmlformats.org/officeDocument/2006/relationships/hyperlink" Target="http://www.caep.uscourts.gov/" TargetMode="External"/></Relationships>
</file>

<file path=ppt/slides/_rels/slide7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9.xml"/><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subTitle" idx="1"/>
          </p:nvPr>
        </p:nvSpPr>
        <p:spPr>
          <a:xfrm>
            <a:off x="7010400" y="1676400"/>
            <a:ext cx="1981200" cy="3133725"/>
          </a:xfrm>
        </p:spPr>
        <p:txBody>
          <a:bodyPr>
            <a:normAutofit fontScale="92500" lnSpcReduction="20000"/>
          </a:bodyPr>
          <a:lstStyle/>
          <a:p>
            <a:pPr algn="ctr" eaLnBrk="1" fontAlgn="auto" hangingPunct="1">
              <a:spcAft>
                <a:spcPts val="0"/>
              </a:spcAft>
              <a:defRPr/>
            </a:pPr>
            <a:r>
              <a:rPr lang="en-US" altLang="en-US" dirty="0"/>
              <a:t>US Probation Office</a:t>
            </a:r>
          </a:p>
          <a:p>
            <a:pPr algn="ctr" eaLnBrk="1" fontAlgn="auto" hangingPunct="1">
              <a:spcAft>
                <a:spcPts val="0"/>
              </a:spcAft>
              <a:defRPr/>
            </a:pPr>
            <a:r>
              <a:rPr lang="en-US" altLang="en-US" dirty="0"/>
              <a:t>and</a:t>
            </a:r>
          </a:p>
          <a:p>
            <a:pPr algn="ctr" eaLnBrk="1" fontAlgn="auto" hangingPunct="1">
              <a:spcAft>
                <a:spcPts val="0"/>
              </a:spcAft>
              <a:defRPr/>
            </a:pPr>
            <a:r>
              <a:rPr lang="en-US" altLang="en-US" dirty="0"/>
              <a:t>US Pretrial Services Office</a:t>
            </a:r>
          </a:p>
          <a:p>
            <a:pPr algn="ctr" eaLnBrk="1" fontAlgn="auto" hangingPunct="1">
              <a:spcAft>
                <a:spcPts val="0"/>
              </a:spcAft>
              <a:defRPr/>
            </a:pPr>
            <a:endParaRPr lang="en-US" altLang="en-US" dirty="0"/>
          </a:p>
          <a:p>
            <a:pPr algn="ctr" eaLnBrk="1" fontAlgn="auto" hangingPunct="1">
              <a:spcAft>
                <a:spcPts val="0"/>
              </a:spcAft>
              <a:defRPr/>
            </a:pPr>
            <a:r>
              <a:rPr lang="en-US" altLang="en-US" dirty="0"/>
              <a:t>Eastern District of California</a:t>
            </a:r>
          </a:p>
          <a:p>
            <a:pPr algn="ctr" eaLnBrk="1" fontAlgn="auto" hangingPunct="1">
              <a:spcAft>
                <a:spcPts val="0"/>
              </a:spcAft>
              <a:defRPr/>
            </a:pPr>
            <a:endParaRPr lang="en-US" altLang="en-US" dirty="0"/>
          </a:p>
          <a:p>
            <a:pPr algn="ctr" eaLnBrk="1" fontAlgn="auto" hangingPunct="1">
              <a:spcAft>
                <a:spcPts val="0"/>
              </a:spcAft>
              <a:defRPr/>
            </a:pPr>
            <a:r>
              <a:rPr lang="en-US" altLang="en-US" dirty="0"/>
              <a:t>Fiscal Year 2020 Solicitations</a:t>
            </a:r>
          </a:p>
        </p:txBody>
      </p:sp>
      <p:sp>
        <p:nvSpPr>
          <p:cNvPr id="8195" name="Rectangle 15"/>
          <p:cNvSpPr>
            <a:spLocks noGrp="1" noChangeArrowheads="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510978D5-F224-43F0-ABFE-A81C10E0531D}" type="slidenum">
              <a:rPr lang="en-US" altLang="en-US" smtClean="0">
                <a:latin typeface="Arial" charset="0"/>
              </a:rPr>
              <a:pPr/>
              <a:t>1</a:t>
            </a:fld>
            <a:endParaRPr lang="en-US" altLang="en-US">
              <a:latin typeface="Arial" charset="0"/>
            </a:endParaRPr>
          </a:p>
        </p:txBody>
      </p:sp>
      <p:sp>
        <p:nvSpPr>
          <p:cNvPr id="2050" name="Rectangle 2"/>
          <p:cNvSpPr>
            <a:spLocks noGrp="1" noChangeArrowheads="1"/>
          </p:cNvSpPr>
          <p:nvPr>
            <p:ph type="title"/>
          </p:nvPr>
        </p:nvSpPr>
        <p:spPr>
          <a:xfrm>
            <a:off x="457200" y="2052638"/>
            <a:ext cx="6324600" cy="1828800"/>
          </a:xfrm>
          <a:extLst/>
        </p:spPr>
        <p:txBody>
          <a:bodyPr>
            <a:normAutofit/>
          </a:bodyPr>
          <a:lstStyle/>
          <a:p>
            <a:pPr eaLnBrk="1" fontAlgn="auto" hangingPunct="1">
              <a:spcAft>
                <a:spcPts val="0"/>
              </a:spcAft>
              <a:defRPr/>
            </a:pPr>
            <a:r>
              <a:rPr lang="en-US" dirty="0"/>
              <a:t>OFFEROR’S TOOLBOX</a:t>
            </a:r>
            <a:endParaRPr dirty="0"/>
          </a:p>
        </p:txBody>
      </p:sp>
      <p:pic>
        <p:nvPicPr>
          <p:cNvPr id="8197" name="Picture 7" descr="C:\Users\MichaelSmith\AppData\Local\Microsoft\Windows\Temporary Internet Files\Content.IE5\QMRZFNOG\RedToolbox[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72303" y="4846911"/>
            <a:ext cx="2362200" cy="177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6">
            <a:hlinkClick r:id="rId4" action="ppaction://hlinksldjump"/>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543800" y="376238"/>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8197"/>
                                        </p:tgtEl>
                                        <p:attrNameLst>
                                          <p:attrName>style.visibility</p:attrName>
                                        </p:attrNameLst>
                                      </p:cBhvr>
                                      <p:to>
                                        <p:strVal val="visible"/>
                                      </p:to>
                                    </p:set>
                                    <p:anim calcmode="lin" valueType="num">
                                      <p:cBhvr additive="base">
                                        <p:cTn id="7" dur="2000" fill="hold"/>
                                        <p:tgtEl>
                                          <p:spTgt spid="8197"/>
                                        </p:tgtEl>
                                        <p:attrNameLst>
                                          <p:attrName>ppt_x</p:attrName>
                                        </p:attrNameLst>
                                      </p:cBhvr>
                                      <p:tavLst>
                                        <p:tav tm="0">
                                          <p:val>
                                            <p:strVal val="0-#ppt_w/2"/>
                                          </p:val>
                                        </p:tav>
                                        <p:tav tm="100000">
                                          <p:val>
                                            <p:strVal val="#ppt_x"/>
                                          </p:val>
                                        </p:tav>
                                      </p:tavLst>
                                    </p:anim>
                                    <p:anim calcmode="lin" valueType="num">
                                      <p:cBhvr additive="base">
                                        <p:cTn id="8" dur="2000" fill="hold"/>
                                        <p:tgtEl>
                                          <p:spTgt spid="819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p:txBody>
          <a:bodyPr>
            <a:normAutofit lnSpcReduction="10000"/>
          </a:bodyPr>
          <a:lstStyle/>
          <a:p>
            <a:r>
              <a:rPr lang="en-US" altLang="en-US" dirty="0"/>
              <a:t>Teamwork between the Treatment Provider and US Probation Office/US Pretrial Services Office is critical for the success of defendants and offenders.</a:t>
            </a:r>
          </a:p>
          <a:p>
            <a:endParaRPr lang="en-US" altLang="en-US" dirty="0"/>
          </a:p>
          <a:p>
            <a:r>
              <a:rPr lang="en-US" altLang="en-US" dirty="0"/>
              <a:t>This teamwork is based on:</a:t>
            </a:r>
          </a:p>
          <a:p>
            <a:endParaRPr lang="en-US" altLang="en-US" dirty="0"/>
          </a:p>
          <a:p>
            <a:pPr lvl="1"/>
            <a:r>
              <a:rPr lang="en-US" altLang="en-US" dirty="0"/>
              <a:t>Three-way staffing between the Treatment Provider, USPO/USPSO, and the defendant/offender.</a:t>
            </a:r>
          </a:p>
          <a:p>
            <a:pPr lvl="1"/>
            <a:r>
              <a:rPr lang="en-US" altLang="en-US" dirty="0"/>
              <a:t>Accurate and timely preparation of:</a:t>
            </a:r>
          </a:p>
          <a:p>
            <a:pPr lvl="2"/>
            <a:r>
              <a:rPr lang="en-US" altLang="en-US" dirty="0"/>
              <a:t>Physical and Psychological Evaluations and Reports</a:t>
            </a:r>
          </a:p>
          <a:p>
            <a:pPr lvl="2"/>
            <a:r>
              <a:rPr lang="en-US" altLang="en-US" dirty="0"/>
              <a:t>Monthly Treatment Reports</a:t>
            </a:r>
          </a:p>
          <a:p>
            <a:pPr lvl="2"/>
            <a:r>
              <a:rPr lang="en-US" altLang="en-US" dirty="0"/>
              <a:t>Quarterly Treatment Plans</a:t>
            </a:r>
          </a:p>
          <a:p>
            <a:pPr lvl="1"/>
            <a:r>
              <a:rPr lang="en-US" altLang="en-US" dirty="0"/>
              <a:t>Prompt notification to the USPO/USPSO of behavior in violation of the defendant’s/offender’s terms of release.</a:t>
            </a:r>
          </a:p>
        </p:txBody>
      </p:sp>
      <p:sp>
        <p:nvSpPr>
          <p:cNvPr id="14338" name="Rectangle 2"/>
          <p:cNvSpPr>
            <a:spLocks noGrp="1" noRot="1" noChangeArrowheads="1"/>
          </p:cNvSpPr>
          <p:nvPr>
            <p:ph type="title"/>
          </p:nvPr>
        </p:nvSpPr>
        <p:spPr/>
        <p:txBody>
          <a:bodyPr/>
          <a:lstStyle/>
          <a:p>
            <a:r>
              <a:rPr lang="en-US" altLang="en-US"/>
              <a:t>Teamwork</a:t>
            </a:r>
            <a:br>
              <a:rPr lang="en-US" altLang="en-US"/>
            </a:br>
            <a:endParaRPr lang="en-US" altLang="en-US" dirty="0"/>
          </a:p>
        </p:txBody>
      </p:sp>
      <p:sp>
        <p:nvSpPr>
          <p:cNvPr id="1638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6FF3AD0-8BC0-4C44-BBA5-7DDFC055ED64}" type="slidenum">
              <a:rPr lang="en-US" altLang="en-US" smtClean="0"/>
              <a:pPr/>
              <a:t>10</a:t>
            </a:fld>
            <a:endParaRPr lang="en-US" altLang="en-US"/>
          </a:p>
        </p:txBody>
      </p:sp>
      <p:pic>
        <p:nvPicPr>
          <p:cNvPr id="16389"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lnSpcReduction="10000"/>
          </a:bodyPr>
          <a:lstStyle/>
          <a:p>
            <a:r>
              <a:rPr lang="en-US" altLang="en-US" dirty="0"/>
              <a:t>Overview of Types of Referrals:</a:t>
            </a:r>
          </a:p>
          <a:p>
            <a:pPr lvl="1"/>
            <a:endParaRPr lang="en-US" altLang="en-US" dirty="0"/>
          </a:p>
          <a:p>
            <a:pPr lvl="1"/>
            <a:r>
              <a:rPr lang="en-US" altLang="en-US" dirty="0"/>
              <a:t>Types of offenses committed by defendants/offenders include: Bank robbery, drug distribution, credit card fraud, mail theft, bank fraud, internet offenses, sex-related offenses, and anything that occurs in a National Park, military base, or on an airplane or across state lines, etc.</a:t>
            </a:r>
          </a:p>
          <a:p>
            <a:pPr lvl="1"/>
            <a:endParaRPr lang="en-US" altLang="en-US" dirty="0"/>
          </a:p>
          <a:p>
            <a:pPr lvl="1"/>
            <a:r>
              <a:rPr lang="en-US" altLang="en-US" dirty="0"/>
              <a:t>Typical disorders defendants/offenders suffer are: Those found on DSM Axis I and II</a:t>
            </a:r>
          </a:p>
          <a:p>
            <a:pPr lvl="1"/>
            <a:endParaRPr lang="en-US" altLang="en-US" dirty="0"/>
          </a:p>
          <a:p>
            <a:pPr lvl="1"/>
            <a:r>
              <a:rPr lang="en-US" altLang="en-US" dirty="0"/>
              <a:t>Treatment needs include – Improve mental health functioning, address individualized factors related to low self-control, anti-social values, criminal peers, substance abuse, dysfunctional family, anger/hostility, problem solving, trauma issues and conflict resolution skills.</a:t>
            </a:r>
          </a:p>
          <a:p>
            <a:pPr lvl="1"/>
            <a:endParaRPr lang="en-US" altLang="en-US" dirty="0"/>
          </a:p>
        </p:txBody>
      </p:sp>
      <p:sp>
        <p:nvSpPr>
          <p:cNvPr id="11266" name="Rectangle 2"/>
          <p:cNvSpPr>
            <a:spLocks noGrp="1" noRot="1" noChangeArrowheads="1"/>
          </p:cNvSpPr>
          <p:nvPr>
            <p:ph type="title"/>
          </p:nvPr>
        </p:nvSpPr>
        <p:spPr/>
        <p:txBody>
          <a:bodyPr/>
          <a:lstStyle/>
          <a:p>
            <a:r>
              <a:rPr lang="en-US" altLang="en-US"/>
              <a:t>Types of referrals</a:t>
            </a:r>
            <a:br>
              <a:rPr lang="en-US" altLang="en-US"/>
            </a:br>
            <a:endParaRPr lang="en-US" altLang="en-US" dirty="0"/>
          </a:p>
        </p:txBody>
      </p:sp>
      <p:sp>
        <p:nvSpPr>
          <p:cNvPr id="17411"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F9BC6241-E140-46C9-9C83-16B6C9424D02}" type="slidenum">
              <a:rPr lang="en-US" altLang="en-US" smtClean="0"/>
              <a:pPr/>
              <a:t>11</a:t>
            </a:fld>
            <a:endParaRPr lang="en-US" altLang="en-US"/>
          </a:p>
        </p:txBody>
      </p:sp>
      <p:pic>
        <p:nvPicPr>
          <p:cNvPr id="17413"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3" name="Title 2"/>
          <p:cNvSpPr>
            <a:spLocks noGrp="1"/>
          </p:cNvSpPr>
          <p:nvPr>
            <p:ph type="title"/>
          </p:nvPr>
        </p:nvSpPr>
        <p:spPr>
          <a:xfrm>
            <a:off x="457200" y="2052638"/>
            <a:ext cx="6324600" cy="1828800"/>
          </a:xfrm>
        </p:spPr>
        <p:txBody>
          <a:bodyPr/>
          <a:lstStyle/>
          <a:p>
            <a:pPr eaLnBrk="1" hangingPunct="1">
              <a:defRPr/>
            </a:pPr>
            <a:r>
              <a:rPr lang="en-US" dirty="0"/>
              <a:t>RFP Goals</a:t>
            </a:r>
          </a:p>
        </p:txBody>
      </p:sp>
      <p:sp>
        <p:nvSpPr>
          <p:cNvPr id="18436" name="Slide Number Placeholder 3"/>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A38D1A70-D8F3-45A4-B6AF-9C06A45FF253}" type="slidenum">
              <a:rPr lang="en-US" altLang="en-US" smtClean="0">
                <a:solidFill>
                  <a:srgbClr val="FFFFFF"/>
                </a:solidFill>
              </a:rPr>
              <a:pPr/>
              <a:t>12</a:t>
            </a:fld>
            <a:endParaRPr lang="en-US" altLang="en-US">
              <a:solidFill>
                <a:srgbClr val="FFFFFF"/>
              </a:solidFill>
            </a:endParaRPr>
          </a:p>
        </p:txBody>
      </p:sp>
      <p:pic>
        <p:nvPicPr>
          <p:cNvPr id="18437" name="Picture 5">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Provide a competitive solicitation process which is:</a:t>
            </a:r>
          </a:p>
          <a:p>
            <a:endParaRPr lang="en-US" altLang="en-US" dirty="0"/>
          </a:p>
          <a:p>
            <a:pPr lvl="1"/>
            <a:r>
              <a:rPr lang="en-US" altLang="en-US" dirty="0"/>
              <a:t>Fair to all prospective offerors</a:t>
            </a:r>
          </a:p>
          <a:p>
            <a:pPr lvl="1"/>
            <a:r>
              <a:rPr lang="en-US" altLang="en-US" dirty="0"/>
              <a:t>Open and transparent</a:t>
            </a:r>
          </a:p>
          <a:p>
            <a:endParaRPr lang="en-US" altLang="en-US" dirty="0"/>
          </a:p>
          <a:p>
            <a:r>
              <a:rPr lang="en-US" altLang="en-US" dirty="0"/>
              <a:t>Make an award which:</a:t>
            </a:r>
          </a:p>
          <a:p>
            <a:endParaRPr lang="en-US" altLang="en-US" dirty="0"/>
          </a:p>
          <a:p>
            <a:pPr lvl="1"/>
            <a:r>
              <a:rPr lang="en-US" altLang="en-US" dirty="0"/>
              <a:t>Is advantageous to the Government and tax payers</a:t>
            </a:r>
          </a:p>
          <a:p>
            <a:pPr lvl="1"/>
            <a:r>
              <a:rPr lang="en-US" altLang="en-US" dirty="0"/>
              <a:t>Results in a BPA which:</a:t>
            </a:r>
          </a:p>
          <a:p>
            <a:pPr lvl="2"/>
            <a:r>
              <a:rPr lang="en-US" altLang="en-US" dirty="0"/>
              <a:t>Is geographically accessible to defendants/offenders</a:t>
            </a:r>
          </a:p>
          <a:p>
            <a:pPr lvl="2"/>
            <a:r>
              <a:rPr lang="en-US" altLang="en-US" dirty="0"/>
              <a:t>Provides quality treatment services to defendants/offenders</a:t>
            </a:r>
          </a:p>
        </p:txBody>
      </p:sp>
      <p:sp>
        <p:nvSpPr>
          <p:cNvPr id="11266" name="Rectangle 2"/>
          <p:cNvSpPr>
            <a:spLocks noGrp="1" noRot="1" noChangeArrowheads="1"/>
          </p:cNvSpPr>
          <p:nvPr>
            <p:ph type="title"/>
          </p:nvPr>
        </p:nvSpPr>
        <p:spPr/>
        <p:txBody>
          <a:bodyPr/>
          <a:lstStyle/>
          <a:p>
            <a:r>
              <a:rPr lang="en-US" altLang="en-US"/>
              <a:t>RFP PROCESS GOALS</a:t>
            </a:r>
            <a:br>
              <a:rPr lang="en-US" altLang="en-US"/>
            </a:br>
            <a:endParaRPr lang="en-US" altLang="en-US" dirty="0"/>
          </a:p>
        </p:txBody>
      </p:sp>
      <p:sp>
        <p:nvSpPr>
          <p:cNvPr id="20483"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3EA0CE77-DFA8-44FB-82B2-8388BD5AA436}" type="slidenum">
              <a:rPr lang="en-US" altLang="en-US" smtClean="0"/>
              <a:pPr/>
              <a:t>13</a:t>
            </a:fld>
            <a:endParaRPr lang="en-US" altLang="en-US"/>
          </a:p>
        </p:txBody>
      </p:sp>
      <p:pic>
        <p:nvPicPr>
          <p:cNvPr id="20485"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3" name="Title 2"/>
          <p:cNvSpPr>
            <a:spLocks noGrp="1"/>
          </p:cNvSpPr>
          <p:nvPr>
            <p:ph type="title"/>
          </p:nvPr>
        </p:nvSpPr>
        <p:spPr>
          <a:xfrm>
            <a:off x="457200" y="2052638"/>
            <a:ext cx="6324600" cy="1828800"/>
          </a:xfrm>
        </p:spPr>
        <p:txBody>
          <a:bodyPr/>
          <a:lstStyle/>
          <a:p>
            <a:pPr eaLnBrk="1" hangingPunct="1">
              <a:defRPr/>
            </a:pPr>
            <a:r>
              <a:rPr lang="en-US" dirty="0"/>
              <a:t>RFP overview</a:t>
            </a:r>
          </a:p>
        </p:txBody>
      </p:sp>
      <p:sp>
        <p:nvSpPr>
          <p:cNvPr id="21508" name="Slide Number Placeholder 3"/>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B305B11C-8A97-495D-B8E4-4BEA76D4B179}" type="slidenum">
              <a:rPr lang="en-US" altLang="en-US" smtClean="0">
                <a:solidFill>
                  <a:srgbClr val="FFFFFF"/>
                </a:solidFill>
              </a:rPr>
              <a:pPr/>
              <a:t>14</a:t>
            </a:fld>
            <a:endParaRPr lang="en-US" altLang="en-US">
              <a:solidFill>
                <a:srgbClr val="FFFFFF"/>
              </a:solidFill>
            </a:endParaRPr>
          </a:p>
        </p:txBody>
      </p:sp>
      <p:pic>
        <p:nvPicPr>
          <p:cNvPr id="21509" name="Picture 5">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fontScale="92500" lnSpcReduction="10000"/>
          </a:bodyPr>
          <a:lstStyle/>
          <a:p>
            <a:r>
              <a:rPr lang="en-US" altLang="en-US" dirty="0"/>
              <a:t>Services:</a:t>
            </a:r>
          </a:p>
          <a:p>
            <a:endParaRPr lang="en-US" altLang="en-US" dirty="0"/>
          </a:p>
          <a:p>
            <a:pPr lvl="1"/>
            <a:r>
              <a:rPr lang="en-US" altLang="en-US" dirty="0"/>
              <a:t>Substance Abuse Outpatient Treatment</a:t>
            </a:r>
          </a:p>
          <a:p>
            <a:pPr lvl="1"/>
            <a:r>
              <a:rPr lang="en-US" altLang="en-US" dirty="0"/>
              <a:t>Mental Health Outpatient Treatment</a:t>
            </a:r>
          </a:p>
          <a:p>
            <a:pPr lvl="1"/>
            <a:r>
              <a:rPr lang="en-US" altLang="en-US" dirty="0"/>
              <a:t>Co-Occurring Substance Abuse and Mental Health Outpatient Treatment</a:t>
            </a:r>
          </a:p>
          <a:p>
            <a:pPr lvl="1"/>
            <a:r>
              <a:rPr lang="en-US" altLang="en-US" dirty="0"/>
              <a:t>Substance Abuse Intensive Outpatient Treatment</a:t>
            </a:r>
          </a:p>
          <a:p>
            <a:pPr lvl="1"/>
            <a:r>
              <a:rPr lang="en-US" altLang="en-US" dirty="0"/>
              <a:t>Mental Health Intensive Outpatient Treatment</a:t>
            </a:r>
          </a:p>
          <a:p>
            <a:pPr lvl="1"/>
            <a:r>
              <a:rPr lang="en-US" altLang="en-US" dirty="0"/>
              <a:t>Substance Abuse Residential Treatment</a:t>
            </a:r>
          </a:p>
          <a:p>
            <a:pPr lvl="1"/>
            <a:r>
              <a:rPr lang="en-US" altLang="en-US" dirty="0"/>
              <a:t>Mental Health Residential Treatment</a:t>
            </a:r>
          </a:p>
          <a:p>
            <a:pPr lvl="1"/>
            <a:r>
              <a:rPr lang="en-US" altLang="en-US" dirty="0"/>
              <a:t>Medical Detoxification</a:t>
            </a:r>
          </a:p>
          <a:p>
            <a:pPr lvl="1"/>
            <a:r>
              <a:rPr lang="en-US" altLang="en-US" dirty="0"/>
              <a:t>Sex Offender-Specific Treatment</a:t>
            </a:r>
          </a:p>
          <a:p>
            <a:endParaRPr lang="en-US" altLang="en-US" dirty="0"/>
          </a:p>
          <a:p>
            <a:r>
              <a:rPr lang="en-US" altLang="en-US" b="1" dirty="0">
                <a:solidFill>
                  <a:srgbClr val="FF0000"/>
                </a:solidFill>
              </a:rPr>
              <a:t>Not all services are contained within the same RFP. The specific type of services requested are contained in Section B of each different RFP.</a:t>
            </a:r>
          </a:p>
          <a:p>
            <a:endParaRPr lang="en-US" altLang="en-US" dirty="0"/>
          </a:p>
        </p:txBody>
      </p:sp>
      <p:sp>
        <p:nvSpPr>
          <p:cNvPr id="11266" name="Rectangle 2"/>
          <p:cNvSpPr>
            <a:spLocks noGrp="1" noRot="1" noChangeArrowheads="1"/>
          </p:cNvSpPr>
          <p:nvPr>
            <p:ph type="title"/>
          </p:nvPr>
        </p:nvSpPr>
        <p:spPr/>
        <p:txBody>
          <a:bodyPr/>
          <a:lstStyle/>
          <a:p>
            <a:r>
              <a:rPr lang="en-US" altLang="en-US"/>
              <a:t>RFP services</a:t>
            </a:r>
            <a:br>
              <a:rPr lang="en-US" altLang="en-US"/>
            </a:br>
            <a:endParaRPr lang="en-US" altLang="en-US" dirty="0"/>
          </a:p>
        </p:txBody>
      </p:sp>
      <p:sp>
        <p:nvSpPr>
          <p:cNvPr id="22531"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FE7EF76F-967B-4F03-85B2-D5B349E50C2E}" type="slidenum">
              <a:rPr lang="en-US" altLang="en-US" smtClean="0"/>
              <a:pPr/>
              <a:t>15</a:t>
            </a:fld>
            <a:endParaRPr lang="en-US" altLang="en-US"/>
          </a:p>
        </p:txBody>
      </p:sp>
      <p:pic>
        <p:nvPicPr>
          <p:cNvPr id="22533"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fontScale="92500" lnSpcReduction="20000"/>
          </a:bodyPr>
          <a:lstStyle/>
          <a:p>
            <a:r>
              <a:rPr lang="en-US" altLang="en-US" dirty="0"/>
              <a:t>Cover Letter</a:t>
            </a:r>
          </a:p>
          <a:p>
            <a:r>
              <a:rPr lang="en-US" altLang="en-US" dirty="0"/>
              <a:t>Section A – Solicitation/Offer Acceptance</a:t>
            </a:r>
          </a:p>
          <a:p>
            <a:r>
              <a:rPr lang="en-US" altLang="en-US" dirty="0"/>
              <a:t>Section B – Supplies or Services and Prices/Costs</a:t>
            </a:r>
          </a:p>
          <a:p>
            <a:r>
              <a:rPr lang="en-US" altLang="en-US" dirty="0"/>
              <a:t>Section C – Description/Specs./Work Statement</a:t>
            </a:r>
          </a:p>
          <a:p>
            <a:r>
              <a:rPr lang="en-US" altLang="en-US" dirty="0"/>
              <a:t>Section D – Packaging and Materials</a:t>
            </a:r>
          </a:p>
          <a:p>
            <a:r>
              <a:rPr lang="en-US" altLang="en-US" dirty="0"/>
              <a:t>Section E – Inspection and Acceptance</a:t>
            </a:r>
          </a:p>
          <a:p>
            <a:r>
              <a:rPr lang="en-US" altLang="en-US" dirty="0"/>
              <a:t>Section F – Deliveries or Performance</a:t>
            </a:r>
          </a:p>
          <a:p>
            <a:r>
              <a:rPr lang="en-US" altLang="en-US" dirty="0"/>
              <a:t>Section G – Agreement Administration Data</a:t>
            </a:r>
          </a:p>
          <a:p>
            <a:r>
              <a:rPr lang="en-US" altLang="en-US" dirty="0"/>
              <a:t>Section H – Special Agreement Requirements</a:t>
            </a:r>
          </a:p>
          <a:p>
            <a:r>
              <a:rPr lang="en-US" altLang="en-US" dirty="0"/>
              <a:t>Section I – Required Clauses</a:t>
            </a:r>
          </a:p>
          <a:p>
            <a:r>
              <a:rPr lang="en-US" altLang="en-US" dirty="0"/>
              <a:t>Section J – List of Attachments</a:t>
            </a:r>
          </a:p>
          <a:p>
            <a:r>
              <a:rPr lang="en-US" altLang="en-US" dirty="0"/>
              <a:t>Section K – Representations, Certifications and other Statements or Offers</a:t>
            </a:r>
          </a:p>
          <a:p>
            <a:r>
              <a:rPr lang="en-US" altLang="en-US" dirty="0"/>
              <a:t>Section L – Instructions, Conditions and Notices to Offerors</a:t>
            </a:r>
          </a:p>
          <a:p>
            <a:r>
              <a:rPr lang="en-US" altLang="en-US" dirty="0"/>
              <a:t>Section M – Evaluation Criteria</a:t>
            </a:r>
          </a:p>
        </p:txBody>
      </p:sp>
      <p:sp>
        <p:nvSpPr>
          <p:cNvPr id="11266" name="Rectangle 2"/>
          <p:cNvSpPr>
            <a:spLocks noGrp="1" noRot="1" noChangeArrowheads="1"/>
          </p:cNvSpPr>
          <p:nvPr>
            <p:ph type="title"/>
          </p:nvPr>
        </p:nvSpPr>
        <p:spPr/>
        <p:txBody>
          <a:bodyPr/>
          <a:lstStyle/>
          <a:p>
            <a:r>
              <a:rPr lang="en-US" altLang="en-US"/>
              <a:t>Rfp sections</a:t>
            </a:r>
            <a:br>
              <a:rPr lang="en-US" altLang="en-US"/>
            </a:br>
            <a:endParaRPr lang="en-US" altLang="en-US" dirty="0"/>
          </a:p>
        </p:txBody>
      </p:sp>
      <p:sp>
        <p:nvSpPr>
          <p:cNvPr id="23555"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88187E2F-9C1B-4E0E-B8DB-66576648995B}" type="slidenum">
              <a:rPr lang="en-US" altLang="en-US" smtClean="0"/>
              <a:pPr/>
              <a:t>16</a:t>
            </a:fld>
            <a:endParaRPr lang="en-US" altLang="en-US"/>
          </a:p>
        </p:txBody>
      </p:sp>
      <p:pic>
        <p:nvPicPr>
          <p:cNvPr id="23557"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You will find the instruction you will need to complete the RFP in the following sections:</a:t>
            </a:r>
          </a:p>
          <a:p>
            <a:endParaRPr lang="en-US" altLang="en-US" dirty="0"/>
          </a:p>
          <a:p>
            <a:pPr lvl="1"/>
            <a:r>
              <a:rPr lang="en-US" altLang="en-US" dirty="0"/>
              <a:t>Section L – Provides instructions for completing each Section of the RFP</a:t>
            </a:r>
          </a:p>
          <a:p>
            <a:pPr lvl="1"/>
            <a:endParaRPr lang="en-US" altLang="en-US" dirty="0"/>
          </a:p>
          <a:p>
            <a:pPr lvl="1"/>
            <a:r>
              <a:rPr lang="en-US" altLang="en-US" dirty="0"/>
              <a:t>Section M – Provides Evaluation Criteria</a:t>
            </a:r>
          </a:p>
          <a:p>
            <a:pPr lvl="1"/>
            <a:endParaRPr lang="en-US" altLang="en-US" dirty="0"/>
          </a:p>
          <a:p>
            <a:pPr lvl="1"/>
            <a:r>
              <a:rPr lang="en-US" altLang="en-US" dirty="0"/>
              <a:t>Cover Letter – Provides additional instructions</a:t>
            </a:r>
          </a:p>
          <a:p>
            <a:pPr lvl="1"/>
            <a:endParaRPr lang="en-US" altLang="en-US" dirty="0"/>
          </a:p>
          <a:p>
            <a:endParaRPr lang="en-US" altLang="en-US" dirty="0"/>
          </a:p>
          <a:p>
            <a:endParaRPr lang="en-US" altLang="en-US" dirty="0"/>
          </a:p>
        </p:txBody>
      </p:sp>
      <p:sp>
        <p:nvSpPr>
          <p:cNvPr id="11266" name="Rectangle 2"/>
          <p:cNvSpPr>
            <a:spLocks noGrp="1" noRot="1" noChangeArrowheads="1"/>
          </p:cNvSpPr>
          <p:nvPr>
            <p:ph type="title"/>
          </p:nvPr>
        </p:nvSpPr>
        <p:spPr/>
        <p:txBody>
          <a:bodyPr/>
          <a:lstStyle/>
          <a:p>
            <a:r>
              <a:rPr lang="en-US" altLang="en-US"/>
              <a:t>RFP INSTRUCTIONS</a:t>
            </a:r>
            <a:br>
              <a:rPr lang="en-US" altLang="en-US"/>
            </a:br>
            <a:endParaRPr lang="en-US" altLang="en-US" dirty="0"/>
          </a:p>
        </p:txBody>
      </p:sp>
      <p:sp>
        <p:nvSpPr>
          <p:cNvPr id="24579"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94AC4D24-4FA4-4583-AF90-90E00C7F7313}" type="slidenum">
              <a:rPr lang="en-US" altLang="en-US" smtClean="0"/>
              <a:pPr/>
              <a:t>17</a:t>
            </a:fld>
            <a:endParaRPr lang="en-US" altLang="en-US"/>
          </a:p>
        </p:txBody>
      </p:sp>
      <p:pic>
        <p:nvPicPr>
          <p:cNvPr id="24581"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FY-2020 SOLICITATIONS</a:t>
            </a:r>
          </a:p>
        </p:txBody>
      </p:sp>
      <p:sp>
        <p:nvSpPr>
          <p:cNvPr id="25604"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fld id="{0D6C44D1-0740-4053-BF66-14919841F0E1}" type="slidenum">
              <a:rPr kumimoji="0" lang="en-US" altLang="en-US" sz="1100" b="0" i="0" u="none" strike="noStrike" kern="1200" cap="none" spc="0" normalizeH="0" baseline="0" noProof="0" smtClean="0">
                <a:ln>
                  <a:noFill/>
                </a:ln>
                <a:solidFill>
                  <a:prstClr val="black"/>
                </a:solidFill>
                <a:effectLst/>
                <a:uLnTx/>
                <a:uFillTx/>
                <a:latin typeface="Arial" charset="0"/>
                <a:ea typeface="+mn-ea"/>
                <a:cs typeface="+mn-cs"/>
              </a:rPr>
              <a:pPr marL="0" marR="0" lvl="0" indent="0" algn="ctr" defTabSz="914400" rtl="0" eaLnBrk="0" fontAlgn="base" latinLnBrk="0" hangingPunct="0">
                <a:lnSpc>
                  <a:spcPct val="100000"/>
                </a:lnSpc>
                <a:spcBef>
                  <a:spcPct val="0"/>
                </a:spcBef>
                <a:spcAft>
                  <a:spcPct val="0"/>
                </a:spcAft>
                <a:buClrTx/>
                <a:buSzTx/>
                <a:buFontTx/>
                <a:buNone/>
                <a:tabLst/>
                <a:defRPr/>
              </a:pPr>
              <a:t>18</a:t>
            </a:fld>
            <a:endParaRPr kumimoji="0" lang="en-US" altLang="en-US" sz="1100" b="0" i="0" u="none" strike="noStrike" kern="1200" cap="none" spc="0" normalizeH="0" baseline="0" noProof="0">
              <a:ln>
                <a:noFill/>
              </a:ln>
              <a:solidFill>
                <a:prstClr val="black"/>
              </a:solidFill>
              <a:effectLst/>
              <a:uLnTx/>
              <a:uFillTx/>
              <a:latin typeface="Arial" charset="0"/>
              <a:ea typeface="+mn-ea"/>
              <a:cs typeface="+mn-cs"/>
            </a:endParaRPr>
          </a:p>
        </p:txBody>
      </p:sp>
      <p:pic>
        <p:nvPicPr>
          <p:cNvPr id="25605"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826759"/>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The following solicitations are offered for the FY-2020 solicitation cycle, </a:t>
            </a:r>
            <a:r>
              <a:rPr lang="en-US" altLang="en-US" dirty="0">
                <a:hlinkClick r:id="rId3"/>
              </a:rPr>
              <a:t>www.caep.uscourts.gov</a:t>
            </a:r>
            <a:r>
              <a:rPr lang="en-US" altLang="en-US" dirty="0"/>
              <a:t>: </a:t>
            </a:r>
          </a:p>
          <a:p>
            <a:pPr marL="44450" indent="0">
              <a:buNone/>
            </a:pPr>
            <a:endParaRPr lang="en-US" altLang="en-US" dirty="0"/>
          </a:p>
          <a:p>
            <a:endParaRPr lang="en-US" altLang="en-US" dirty="0"/>
          </a:p>
          <a:p>
            <a:endParaRPr lang="en-US" altLang="en-US" dirty="0"/>
          </a:p>
        </p:txBody>
      </p:sp>
      <p:sp>
        <p:nvSpPr>
          <p:cNvPr id="11266" name="Rectangle 2"/>
          <p:cNvSpPr>
            <a:spLocks noGrp="1" noRot="1" noChangeArrowheads="1"/>
          </p:cNvSpPr>
          <p:nvPr>
            <p:ph type="title"/>
          </p:nvPr>
        </p:nvSpPr>
        <p:spPr/>
        <p:txBody>
          <a:bodyPr/>
          <a:lstStyle/>
          <a:p>
            <a:r>
              <a:rPr lang="en-US" altLang="en-US" dirty="0"/>
              <a:t>Fy-2020 SOLICITATIONS</a:t>
            </a:r>
            <a:br>
              <a:rPr lang="en-US" altLang="en-US" dirty="0"/>
            </a:br>
            <a:endParaRPr lang="en-US" altLang="en-US" dirty="0"/>
          </a:p>
        </p:txBody>
      </p:sp>
      <p:sp>
        <p:nvSpPr>
          <p:cNvPr id="24579"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94AC4D24-4FA4-4583-AF90-90E00C7F7313}" type="slidenum">
              <a:rPr lang="en-US" altLang="en-US" smtClean="0"/>
              <a:pPr/>
              <a:t>19</a:t>
            </a:fld>
            <a:endParaRPr lang="en-US" altLang="en-US"/>
          </a:p>
        </p:txBody>
      </p:sp>
      <p:pic>
        <p:nvPicPr>
          <p:cNvPr id="24581" name="Picture 5">
            <a:hlinkClick r:id="rId4" action="ppaction://hlinksldjump"/>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97287C03-FBED-49FC-BAED-1F36B44201F5}"/>
              </a:ext>
            </a:extLst>
          </p:cNvPr>
          <p:cNvGraphicFramePr>
            <a:graphicFrameLocks noGrp="1"/>
          </p:cNvGraphicFramePr>
          <p:nvPr>
            <p:extLst>
              <p:ext uri="{D42A27DB-BD31-4B8C-83A1-F6EECF244321}">
                <p14:modId xmlns:p14="http://schemas.microsoft.com/office/powerpoint/2010/main" val="1371625629"/>
              </p:ext>
            </p:extLst>
          </p:nvPr>
        </p:nvGraphicFramePr>
        <p:xfrm>
          <a:off x="762000" y="2514600"/>
          <a:ext cx="7620000" cy="3870960"/>
        </p:xfrm>
        <a:graphic>
          <a:graphicData uri="http://schemas.openxmlformats.org/drawingml/2006/table">
            <a:tbl>
              <a:tblPr firstRow="1" bandRow="1">
                <a:tableStyleId>{5C22544A-7EE6-4342-B048-85BDC9FD1C3A}</a:tableStyleId>
              </a:tblPr>
              <a:tblGrid>
                <a:gridCol w="1414742">
                  <a:extLst>
                    <a:ext uri="{9D8B030D-6E8A-4147-A177-3AD203B41FA5}">
                      <a16:colId xmlns:a16="http://schemas.microsoft.com/office/drawing/2014/main" val="3677266032"/>
                    </a:ext>
                  </a:extLst>
                </a:gridCol>
                <a:gridCol w="2465294">
                  <a:extLst>
                    <a:ext uri="{9D8B030D-6E8A-4147-A177-3AD203B41FA5}">
                      <a16:colId xmlns:a16="http://schemas.microsoft.com/office/drawing/2014/main" val="2865641765"/>
                    </a:ext>
                  </a:extLst>
                </a:gridCol>
                <a:gridCol w="3739964">
                  <a:extLst>
                    <a:ext uri="{9D8B030D-6E8A-4147-A177-3AD203B41FA5}">
                      <a16:colId xmlns:a16="http://schemas.microsoft.com/office/drawing/2014/main" val="164730257"/>
                    </a:ext>
                  </a:extLst>
                </a:gridCol>
              </a:tblGrid>
              <a:tr h="274320">
                <a:tc>
                  <a:txBody>
                    <a:bodyPr/>
                    <a:lstStyle/>
                    <a:p>
                      <a:r>
                        <a:rPr lang="en-US" sz="1400" dirty="0"/>
                        <a:t>Number</a:t>
                      </a:r>
                    </a:p>
                  </a:txBody>
                  <a:tcPr/>
                </a:tc>
                <a:tc>
                  <a:txBody>
                    <a:bodyPr/>
                    <a:lstStyle/>
                    <a:p>
                      <a:r>
                        <a:rPr lang="en-US" sz="1400" dirty="0"/>
                        <a:t>Catchment Area</a:t>
                      </a:r>
                    </a:p>
                  </a:txBody>
                  <a:tcPr/>
                </a:tc>
                <a:tc>
                  <a:txBody>
                    <a:bodyPr/>
                    <a:lstStyle/>
                    <a:p>
                      <a:r>
                        <a:rPr lang="en-US" sz="1400" dirty="0"/>
                        <a:t>Treatment Service(s)</a:t>
                      </a:r>
                    </a:p>
                  </a:txBody>
                  <a:tcPr/>
                </a:tc>
                <a:extLst>
                  <a:ext uri="{0D108BD9-81ED-4DB2-BD59-A6C34878D82A}">
                    <a16:rowId xmlns:a16="http://schemas.microsoft.com/office/drawing/2014/main" val="865820164"/>
                  </a:ext>
                </a:extLst>
              </a:tr>
              <a:tr h="274320">
                <a:tc>
                  <a:txBody>
                    <a:bodyPr/>
                    <a:lstStyle/>
                    <a:p>
                      <a:r>
                        <a:rPr lang="en-US" sz="1200" dirty="0"/>
                        <a:t>0972-20-01SM</a:t>
                      </a:r>
                    </a:p>
                  </a:txBody>
                  <a:tcPr/>
                </a:tc>
                <a:tc>
                  <a:txBody>
                    <a:bodyPr/>
                    <a:lstStyle/>
                    <a:p>
                      <a:r>
                        <a:rPr lang="en-US" sz="1200" dirty="0"/>
                        <a:t>Shasta County</a:t>
                      </a:r>
                    </a:p>
                  </a:txBody>
                  <a:tcPr/>
                </a:tc>
                <a:tc>
                  <a:txBody>
                    <a:bodyPr/>
                    <a:lstStyle/>
                    <a:p>
                      <a:r>
                        <a:rPr lang="en-US" sz="1200" dirty="0"/>
                        <a:t>Substance Abuse &amp; Mental Health</a:t>
                      </a:r>
                    </a:p>
                  </a:txBody>
                  <a:tcPr/>
                </a:tc>
                <a:extLst>
                  <a:ext uri="{0D108BD9-81ED-4DB2-BD59-A6C34878D82A}">
                    <a16:rowId xmlns:a16="http://schemas.microsoft.com/office/drawing/2014/main" val="895219615"/>
                  </a:ext>
                </a:extLst>
              </a:tr>
              <a:tr h="274320">
                <a:tc>
                  <a:txBody>
                    <a:bodyPr/>
                    <a:lstStyle/>
                    <a:p>
                      <a:r>
                        <a:rPr lang="en-US" sz="1200" dirty="0"/>
                        <a:t>0972-20-01SO</a:t>
                      </a:r>
                    </a:p>
                  </a:txBody>
                  <a:tcPr/>
                </a:tc>
                <a:tc>
                  <a:txBody>
                    <a:bodyPr/>
                    <a:lstStyle/>
                    <a:p>
                      <a:r>
                        <a:rPr lang="en-US" sz="1200" dirty="0"/>
                        <a:t>Shasta County</a:t>
                      </a:r>
                    </a:p>
                  </a:txBody>
                  <a:tcPr/>
                </a:tc>
                <a:tc>
                  <a:txBody>
                    <a:bodyPr/>
                    <a:lstStyle/>
                    <a:p>
                      <a:r>
                        <a:rPr lang="en-US" sz="1200" dirty="0"/>
                        <a:t>Sex Offender</a:t>
                      </a:r>
                    </a:p>
                  </a:txBody>
                  <a:tcPr/>
                </a:tc>
                <a:extLst>
                  <a:ext uri="{0D108BD9-81ED-4DB2-BD59-A6C34878D82A}">
                    <a16:rowId xmlns:a16="http://schemas.microsoft.com/office/drawing/2014/main" val="3651529680"/>
                  </a:ext>
                </a:extLst>
              </a:tr>
              <a:tr h="274320">
                <a:tc>
                  <a:txBody>
                    <a:bodyPr/>
                    <a:lstStyle/>
                    <a:p>
                      <a:r>
                        <a:rPr lang="en-US" sz="1200" dirty="0"/>
                        <a:t>0972-20-02SM</a:t>
                      </a:r>
                    </a:p>
                  </a:txBody>
                  <a:tcPr/>
                </a:tc>
                <a:tc>
                  <a:txBody>
                    <a:bodyPr/>
                    <a:lstStyle/>
                    <a:p>
                      <a:r>
                        <a:rPr lang="en-US" sz="1200" dirty="0"/>
                        <a:t>Butte County</a:t>
                      </a:r>
                    </a:p>
                  </a:txBody>
                  <a:tcPr/>
                </a:tc>
                <a:tc>
                  <a:txBody>
                    <a:bodyPr/>
                    <a:lstStyle/>
                    <a:p>
                      <a:r>
                        <a:rPr lang="en-US" sz="1200" dirty="0"/>
                        <a:t>Substance Abuse &amp; Mental Health</a:t>
                      </a:r>
                    </a:p>
                  </a:txBody>
                  <a:tcPr/>
                </a:tc>
                <a:extLst>
                  <a:ext uri="{0D108BD9-81ED-4DB2-BD59-A6C34878D82A}">
                    <a16:rowId xmlns:a16="http://schemas.microsoft.com/office/drawing/2014/main" val="2341518285"/>
                  </a:ext>
                </a:extLst>
              </a:tr>
              <a:tr h="274320">
                <a:tc>
                  <a:txBody>
                    <a:bodyPr/>
                    <a:lstStyle/>
                    <a:p>
                      <a:r>
                        <a:rPr lang="en-US" sz="1200" dirty="0"/>
                        <a:t>0972-20-02SO</a:t>
                      </a:r>
                    </a:p>
                  </a:txBody>
                  <a:tcPr/>
                </a:tc>
                <a:tc>
                  <a:txBody>
                    <a:bodyPr/>
                    <a:lstStyle/>
                    <a:p>
                      <a:r>
                        <a:rPr lang="en-US" sz="1200" dirty="0"/>
                        <a:t>Butte County</a:t>
                      </a:r>
                    </a:p>
                  </a:txBody>
                  <a:tcPr/>
                </a:tc>
                <a:tc>
                  <a:txBody>
                    <a:bodyPr/>
                    <a:lstStyle/>
                    <a:p>
                      <a:r>
                        <a:rPr lang="en-US" sz="1200" dirty="0"/>
                        <a:t>Sex Offender</a:t>
                      </a:r>
                    </a:p>
                  </a:txBody>
                  <a:tcPr/>
                </a:tc>
                <a:extLst>
                  <a:ext uri="{0D108BD9-81ED-4DB2-BD59-A6C34878D82A}">
                    <a16:rowId xmlns:a16="http://schemas.microsoft.com/office/drawing/2014/main" val="2758284587"/>
                  </a:ext>
                </a:extLst>
              </a:tr>
              <a:tr h="274320">
                <a:tc>
                  <a:txBody>
                    <a:bodyPr/>
                    <a:lstStyle/>
                    <a:p>
                      <a:r>
                        <a:rPr lang="en-US" sz="1200" dirty="0"/>
                        <a:t>0972-20-03SM</a:t>
                      </a:r>
                    </a:p>
                  </a:txBody>
                  <a:tcPr/>
                </a:tc>
                <a:tc>
                  <a:txBody>
                    <a:bodyPr/>
                    <a:lstStyle/>
                    <a:p>
                      <a:r>
                        <a:rPr lang="en-US" sz="1200" dirty="0"/>
                        <a:t>Sutter, Yolo &amp; Yuba Counties</a:t>
                      </a:r>
                    </a:p>
                  </a:txBody>
                  <a:tcPr/>
                </a:tc>
                <a:tc>
                  <a:txBody>
                    <a:bodyPr/>
                    <a:lstStyle/>
                    <a:p>
                      <a:r>
                        <a:rPr lang="en-US" sz="1200" dirty="0"/>
                        <a:t>Substance Abuse &amp; Mental Health</a:t>
                      </a:r>
                    </a:p>
                  </a:txBody>
                  <a:tcPr/>
                </a:tc>
                <a:extLst>
                  <a:ext uri="{0D108BD9-81ED-4DB2-BD59-A6C34878D82A}">
                    <a16:rowId xmlns:a16="http://schemas.microsoft.com/office/drawing/2014/main" val="3364727511"/>
                  </a:ext>
                </a:extLst>
              </a:tr>
              <a:tr h="274320">
                <a:tc>
                  <a:txBody>
                    <a:bodyPr/>
                    <a:lstStyle/>
                    <a:p>
                      <a:r>
                        <a:rPr lang="en-US" sz="1200" dirty="0"/>
                        <a:t>0972-20-03SO</a:t>
                      </a:r>
                    </a:p>
                  </a:txBody>
                  <a:tcPr/>
                </a:tc>
                <a:tc>
                  <a:txBody>
                    <a:bodyPr/>
                    <a:lstStyle/>
                    <a:p>
                      <a:r>
                        <a:rPr lang="en-US" sz="1200" dirty="0"/>
                        <a:t>Sutter, Yolo &amp; Yuba Counties</a:t>
                      </a:r>
                    </a:p>
                  </a:txBody>
                  <a:tcPr/>
                </a:tc>
                <a:tc>
                  <a:txBody>
                    <a:bodyPr/>
                    <a:lstStyle/>
                    <a:p>
                      <a:r>
                        <a:rPr lang="en-US" sz="1200" dirty="0"/>
                        <a:t>Sex Offender</a:t>
                      </a:r>
                    </a:p>
                  </a:txBody>
                  <a:tcPr/>
                </a:tc>
                <a:extLst>
                  <a:ext uri="{0D108BD9-81ED-4DB2-BD59-A6C34878D82A}">
                    <a16:rowId xmlns:a16="http://schemas.microsoft.com/office/drawing/2014/main" val="314150409"/>
                  </a:ext>
                </a:extLst>
              </a:tr>
              <a:tr h="274320">
                <a:tc>
                  <a:txBody>
                    <a:bodyPr/>
                    <a:lstStyle/>
                    <a:p>
                      <a:r>
                        <a:rPr lang="en-US" sz="1200" dirty="0"/>
                        <a:t>0972-20-04SM</a:t>
                      </a:r>
                    </a:p>
                  </a:txBody>
                  <a:tcPr/>
                </a:tc>
                <a:tc>
                  <a:txBody>
                    <a:bodyPr/>
                    <a:lstStyle/>
                    <a:p>
                      <a:r>
                        <a:rPr lang="en-US" sz="1200" dirty="0"/>
                        <a:t>Placer &amp; Nevada Counties</a:t>
                      </a:r>
                    </a:p>
                  </a:txBody>
                  <a:tcPr/>
                </a:tc>
                <a:tc>
                  <a:txBody>
                    <a:bodyPr/>
                    <a:lstStyle/>
                    <a:p>
                      <a:r>
                        <a:rPr lang="en-US" sz="1200" dirty="0"/>
                        <a:t>Substance Abuse &amp; Mental Health</a:t>
                      </a:r>
                    </a:p>
                  </a:txBody>
                  <a:tcPr/>
                </a:tc>
                <a:extLst>
                  <a:ext uri="{0D108BD9-81ED-4DB2-BD59-A6C34878D82A}">
                    <a16:rowId xmlns:a16="http://schemas.microsoft.com/office/drawing/2014/main" val="3749604398"/>
                  </a:ext>
                </a:extLst>
              </a:tr>
              <a:tr h="274320">
                <a:tc>
                  <a:txBody>
                    <a:bodyPr/>
                    <a:lstStyle/>
                    <a:p>
                      <a:r>
                        <a:rPr lang="en-US" sz="1200" dirty="0"/>
                        <a:t>0972-20-10SM</a:t>
                      </a:r>
                    </a:p>
                  </a:txBody>
                  <a:tcPr/>
                </a:tc>
                <a:tc>
                  <a:txBody>
                    <a:bodyPr/>
                    <a:lstStyle/>
                    <a:p>
                      <a:r>
                        <a:rPr lang="en-US" sz="1200" dirty="0"/>
                        <a:t>San Joaquin County</a:t>
                      </a:r>
                    </a:p>
                  </a:txBody>
                  <a:tcPr/>
                </a:tc>
                <a:tc>
                  <a:txBody>
                    <a:bodyPr/>
                    <a:lstStyle/>
                    <a:p>
                      <a:r>
                        <a:rPr lang="en-US" sz="1200" dirty="0"/>
                        <a:t>Substance Abuse &amp; Mental Health</a:t>
                      </a:r>
                    </a:p>
                  </a:txBody>
                  <a:tcPr/>
                </a:tc>
                <a:extLst>
                  <a:ext uri="{0D108BD9-81ED-4DB2-BD59-A6C34878D82A}">
                    <a16:rowId xmlns:a16="http://schemas.microsoft.com/office/drawing/2014/main" val="3635610785"/>
                  </a:ext>
                </a:extLst>
              </a:tr>
              <a:tr h="274320">
                <a:tc>
                  <a:txBody>
                    <a:bodyPr/>
                    <a:lstStyle/>
                    <a:p>
                      <a:r>
                        <a:rPr lang="en-US" sz="1200" dirty="0"/>
                        <a:t>0972-20-11SR</a:t>
                      </a:r>
                    </a:p>
                  </a:txBody>
                  <a:tcPr/>
                </a:tc>
                <a:tc>
                  <a:txBody>
                    <a:bodyPr/>
                    <a:lstStyle/>
                    <a:p>
                      <a:r>
                        <a:rPr lang="en-US" sz="1200" dirty="0"/>
                        <a:t>Stanislaus County</a:t>
                      </a:r>
                    </a:p>
                  </a:txBody>
                  <a:tcPr/>
                </a:tc>
                <a:tc>
                  <a:txBody>
                    <a:bodyPr/>
                    <a:lstStyle/>
                    <a:p>
                      <a:r>
                        <a:rPr lang="en-US" sz="1200" dirty="0"/>
                        <a:t>Residential Substance Abuse</a:t>
                      </a:r>
                    </a:p>
                  </a:txBody>
                  <a:tcPr/>
                </a:tc>
                <a:extLst>
                  <a:ext uri="{0D108BD9-81ED-4DB2-BD59-A6C34878D82A}">
                    <a16:rowId xmlns:a16="http://schemas.microsoft.com/office/drawing/2014/main" val="1274770774"/>
                  </a:ext>
                </a:extLst>
              </a:tr>
              <a:tr h="274320">
                <a:tc>
                  <a:txBody>
                    <a:bodyPr/>
                    <a:lstStyle/>
                    <a:p>
                      <a:r>
                        <a:rPr lang="en-US" sz="1200" dirty="0"/>
                        <a:t>0972-20-12SM</a:t>
                      </a:r>
                    </a:p>
                  </a:txBody>
                  <a:tcPr/>
                </a:tc>
                <a:tc>
                  <a:txBody>
                    <a:bodyPr/>
                    <a:lstStyle/>
                    <a:p>
                      <a:r>
                        <a:rPr lang="en-US" sz="1200" dirty="0"/>
                        <a:t>Merced County</a:t>
                      </a:r>
                    </a:p>
                  </a:txBody>
                  <a:tcPr/>
                </a:tc>
                <a:tc>
                  <a:txBody>
                    <a:bodyPr/>
                    <a:lstStyle/>
                    <a:p>
                      <a:r>
                        <a:rPr lang="en-US" sz="1200" dirty="0"/>
                        <a:t>Substance Abuse &amp; Mental Health</a:t>
                      </a:r>
                    </a:p>
                  </a:txBody>
                  <a:tcPr/>
                </a:tc>
                <a:extLst>
                  <a:ext uri="{0D108BD9-81ED-4DB2-BD59-A6C34878D82A}">
                    <a16:rowId xmlns:a16="http://schemas.microsoft.com/office/drawing/2014/main" val="3267326589"/>
                  </a:ext>
                </a:extLst>
              </a:tr>
              <a:tr h="274320">
                <a:tc>
                  <a:txBody>
                    <a:bodyPr/>
                    <a:lstStyle/>
                    <a:p>
                      <a:r>
                        <a:rPr lang="en-US" sz="1200" dirty="0"/>
                        <a:t>0972-20-12SO</a:t>
                      </a:r>
                    </a:p>
                  </a:txBody>
                  <a:tcPr/>
                </a:tc>
                <a:tc>
                  <a:txBody>
                    <a:bodyPr/>
                    <a:lstStyle/>
                    <a:p>
                      <a:r>
                        <a:rPr lang="en-US" sz="1200" dirty="0"/>
                        <a:t>Merced County</a:t>
                      </a:r>
                    </a:p>
                  </a:txBody>
                  <a:tcPr/>
                </a:tc>
                <a:tc>
                  <a:txBody>
                    <a:bodyPr/>
                    <a:lstStyle/>
                    <a:p>
                      <a:r>
                        <a:rPr lang="en-US" sz="1200" dirty="0"/>
                        <a:t>Sex Offender</a:t>
                      </a:r>
                    </a:p>
                  </a:txBody>
                  <a:tcPr/>
                </a:tc>
                <a:extLst>
                  <a:ext uri="{0D108BD9-81ED-4DB2-BD59-A6C34878D82A}">
                    <a16:rowId xmlns:a16="http://schemas.microsoft.com/office/drawing/2014/main" val="2980536664"/>
                  </a:ext>
                </a:extLst>
              </a:tr>
              <a:tr h="274320">
                <a:tc>
                  <a:txBody>
                    <a:bodyPr/>
                    <a:lstStyle/>
                    <a:p>
                      <a:r>
                        <a:rPr lang="en-US" sz="1200" dirty="0"/>
                        <a:t>0972-20-16SM</a:t>
                      </a:r>
                    </a:p>
                  </a:txBody>
                  <a:tcPr/>
                </a:tc>
                <a:tc>
                  <a:txBody>
                    <a:bodyPr/>
                    <a:lstStyle/>
                    <a:p>
                      <a:r>
                        <a:rPr lang="en-US" sz="1200" dirty="0"/>
                        <a:t>Kern County</a:t>
                      </a:r>
                    </a:p>
                  </a:txBody>
                  <a:tcPr/>
                </a:tc>
                <a:tc>
                  <a:txBody>
                    <a:bodyPr/>
                    <a:lstStyle/>
                    <a:p>
                      <a:r>
                        <a:rPr lang="en-US" sz="1200" dirty="0"/>
                        <a:t>Substance Abuse &amp; Mental Health</a:t>
                      </a:r>
                    </a:p>
                  </a:txBody>
                  <a:tcPr/>
                </a:tc>
                <a:extLst>
                  <a:ext uri="{0D108BD9-81ED-4DB2-BD59-A6C34878D82A}">
                    <a16:rowId xmlns:a16="http://schemas.microsoft.com/office/drawing/2014/main" val="1296944238"/>
                  </a:ext>
                </a:extLst>
              </a:tr>
              <a:tr h="274320">
                <a:tc>
                  <a:txBody>
                    <a:bodyPr/>
                    <a:lstStyle/>
                    <a:p>
                      <a:r>
                        <a:rPr lang="en-US" sz="1200" dirty="0"/>
                        <a:t>0972-20-16SO</a:t>
                      </a:r>
                    </a:p>
                  </a:txBody>
                  <a:tcPr/>
                </a:tc>
                <a:tc>
                  <a:txBody>
                    <a:bodyPr/>
                    <a:lstStyle/>
                    <a:p>
                      <a:r>
                        <a:rPr lang="en-US" sz="1200" dirty="0"/>
                        <a:t>Kern County</a:t>
                      </a:r>
                    </a:p>
                  </a:txBody>
                  <a:tcPr/>
                </a:tc>
                <a:tc>
                  <a:txBody>
                    <a:bodyPr/>
                    <a:lstStyle/>
                    <a:p>
                      <a:r>
                        <a:rPr lang="en-US" sz="1200" dirty="0"/>
                        <a:t>Sex Offender</a:t>
                      </a:r>
                    </a:p>
                  </a:txBody>
                  <a:tcPr/>
                </a:tc>
                <a:extLst>
                  <a:ext uri="{0D108BD9-81ED-4DB2-BD59-A6C34878D82A}">
                    <a16:rowId xmlns:a16="http://schemas.microsoft.com/office/drawing/2014/main" val="3629929332"/>
                  </a:ext>
                </a:extLst>
              </a:tr>
            </a:tbl>
          </a:graphicData>
        </a:graphic>
      </p:graphicFrame>
    </p:spTree>
    <p:extLst>
      <p:ext uri="{BB962C8B-B14F-4D97-AF65-F5344CB8AC3E}">
        <p14:creationId xmlns:p14="http://schemas.microsoft.com/office/powerpoint/2010/main" val="407838288"/>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263"/>
            <a:ext cx="8407400" cy="4986337"/>
          </a:xfrm>
        </p:spPr>
        <p:txBody>
          <a:bodyPr>
            <a:normAutofit/>
          </a:bodyPr>
          <a:lstStyle/>
          <a:p>
            <a:pPr defTabSz="0" eaLnBrk="1" hangingPunct="1">
              <a:tabLst>
                <a:tab pos="8229600" algn="r"/>
              </a:tabLst>
              <a:defRPr/>
            </a:pPr>
            <a:r>
              <a:rPr lang="en-US" dirty="0">
                <a:solidFill>
                  <a:srgbClr val="FF0000"/>
                </a:solidFill>
              </a:rPr>
              <a:t>To navigate through this presentation:</a:t>
            </a:r>
          </a:p>
          <a:p>
            <a:pPr defTabSz="0" eaLnBrk="1" hangingPunct="1">
              <a:tabLst>
                <a:tab pos="8229600" algn="r"/>
              </a:tabLst>
              <a:defRPr/>
            </a:pPr>
            <a:endParaRPr lang="en-US" dirty="0">
              <a:solidFill>
                <a:srgbClr val="FF0000"/>
              </a:solidFill>
            </a:endParaRPr>
          </a:p>
          <a:p>
            <a:pPr lvl="1" defTabSz="0" eaLnBrk="1" hangingPunct="1">
              <a:tabLst>
                <a:tab pos="8229600" algn="r"/>
              </a:tabLst>
              <a:defRPr/>
            </a:pPr>
            <a:r>
              <a:rPr lang="en-US" dirty="0">
                <a:solidFill>
                  <a:srgbClr val="FF0000"/>
                </a:solidFill>
              </a:rPr>
              <a:t>Use the Adobe tools to advance to the next or previous page.</a:t>
            </a:r>
          </a:p>
          <a:p>
            <a:pPr defTabSz="0" eaLnBrk="1" hangingPunct="1">
              <a:tabLst>
                <a:tab pos="8229600" algn="r"/>
              </a:tabLst>
              <a:defRPr/>
            </a:pPr>
            <a:endParaRPr lang="en-US" dirty="0">
              <a:solidFill>
                <a:srgbClr val="FF0000"/>
              </a:solidFill>
            </a:endParaRPr>
          </a:p>
          <a:p>
            <a:pPr defTabSz="0" eaLnBrk="1" hangingPunct="1">
              <a:tabLst>
                <a:tab pos="8229600" algn="r"/>
              </a:tabLst>
              <a:defRPr/>
            </a:pPr>
            <a:r>
              <a:rPr lang="en-US" dirty="0">
                <a:solidFill>
                  <a:srgbClr val="FF0000"/>
                </a:solidFill>
              </a:rPr>
              <a:t>You may go to the Table of Contents any time, by clicking on the seal in the upper left corner</a:t>
            </a:r>
          </a:p>
          <a:p>
            <a:pPr defTabSz="0" eaLnBrk="1" hangingPunct="1">
              <a:tabLst>
                <a:tab pos="8229600" algn="r"/>
              </a:tabLst>
              <a:defRPr/>
            </a:pPr>
            <a:endParaRPr lang="en-US" dirty="0">
              <a:solidFill>
                <a:srgbClr val="FF0000"/>
              </a:solidFill>
            </a:endParaRPr>
          </a:p>
          <a:p>
            <a:pPr defTabSz="0" eaLnBrk="1" hangingPunct="1">
              <a:tabLst>
                <a:tab pos="8229600" algn="r"/>
              </a:tabLst>
              <a:defRPr/>
            </a:pPr>
            <a:r>
              <a:rPr lang="en-US" dirty="0">
                <a:solidFill>
                  <a:srgbClr val="FF0000"/>
                </a:solidFill>
              </a:rPr>
              <a:t>In the Table of Contents, click on a page number to go to a specific section.</a:t>
            </a:r>
          </a:p>
        </p:txBody>
      </p:sp>
      <p:sp>
        <p:nvSpPr>
          <p:cNvPr id="3" name="Title 2"/>
          <p:cNvSpPr>
            <a:spLocks noGrp="1"/>
          </p:cNvSpPr>
          <p:nvPr>
            <p:ph type="title"/>
          </p:nvPr>
        </p:nvSpPr>
        <p:spPr/>
        <p:txBody>
          <a:bodyPr/>
          <a:lstStyle/>
          <a:p>
            <a:pPr eaLnBrk="1" hangingPunct="1">
              <a:defRPr/>
            </a:pPr>
            <a:r>
              <a:rPr lang="en-US" dirty="0"/>
              <a:t>navigation</a:t>
            </a:r>
            <a:br>
              <a:rPr lang="en-US" dirty="0"/>
            </a:br>
            <a:endParaRPr lang="en-US" dirty="0"/>
          </a:p>
        </p:txBody>
      </p:sp>
      <p:sp>
        <p:nvSpPr>
          <p:cNvPr id="9220"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A7E88350-D7E8-4256-BF5D-0AC75BCF6FAF}" type="slidenum">
              <a:rPr lang="en-US" altLang="en-US" smtClean="0">
                <a:solidFill>
                  <a:schemeClr val="tx2"/>
                </a:solidFill>
              </a:rPr>
              <a:pPr/>
              <a:t>2</a:t>
            </a:fld>
            <a:endParaRPr lang="en-US" altLang="en-US">
              <a:solidFill>
                <a:schemeClr val="tx2"/>
              </a:solidFill>
            </a:endParaRPr>
          </a:p>
        </p:txBody>
      </p:sp>
      <p:pic>
        <p:nvPicPr>
          <p:cNvPr id="9221" name="Picture 6">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C:\Users\MichaelSmith\AppData\Local\Microsoft\Windows\Temporary Internet Files\Content.IE5\5ZX3QE4A\arrowdownred[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flipH="1">
            <a:off x="1300678" y="1002776"/>
            <a:ext cx="340519" cy="340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6146817"/>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SECTION A</a:t>
            </a:r>
          </a:p>
        </p:txBody>
      </p:sp>
      <p:sp>
        <p:nvSpPr>
          <p:cNvPr id="25604"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6C44D1-0740-4053-BF66-14919841F0E1}" type="slidenum">
              <a:rPr lang="en-US" altLang="en-US" smtClean="0">
                <a:latin typeface="Arial" charset="0"/>
              </a:rPr>
              <a:pPr/>
              <a:t>20</a:t>
            </a:fld>
            <a:endParaRPr lang="en-US" altLang="en-US">
              <a:latin typeface="Arial" charset="0"/>
            </a:endParaRPr>
          </a:p>
        </p:txBody>
      </p:sp>
      <p:pic>
        <p:nvPicPr>
          <p:cNvPr id="25605"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Important Information in Section A:</a:t>
            </a:r>
          </a:p>
          <a:p>
            <a:endParaRPr lang="en-US" altLang="en-US" dirty="0"/>
          </a:p>
          <a:p>
            <a:pPr lvl="1"/>
            <a:r>
              <a:rPr lang="en-US" altLang="en-US" dirty="0"/>
              <a:t>Solicitation Number</a:t>
            </a:r>
          </a:p>
          <a:p>
            <a:pPr lvl="1"/>
            <a:r>
              <a:rPr lang="en-US" altLang="en-US" dirty="0"/>
              <a:t>Return Date, Time and Location</a:t>
            </a:r>
          </a:p>
          <a:p>
            <a:pPr lvl="1"/>
            <a:r>
              <a:rPr lang="en-US" altLang="en-US" dirty="0"/>
              <a:t>Number of Copies</a:t>
            </a:r>
          </a:p>
          <a:p>
            <a:endParaRPr lang="en-US" altLang="en-US" dirty="0"/>
          </a:p>
          <a:p>
            <a:r>
              <a:rPr lang="en-US" altLang="en-US" dirty="0"/>
              <a:t>Vendor must complete Section A as specified in Section L and the Cover Letter.</a:t>
            </a:r>
          </a:p>
          <a:p>
            <a:endParaRPr lang="en-US" altLang="en-US" dirty="0"/>
          </a:p>
          <a:p>
            <a:r>
              <a:rPr lang="en-US" altLang="en-US" dirty="0"/>
              <a:t>Original and copies need to contain original signatures.</a:t>
            </a:r>
          </a:p>
        </p:txBody>
      </p:sp>
      <p:sp>
        <p:nvSpPr>
          <p:cNvPr id="11266" name="Rectangle 2"/>
          <p:cNvSpPr>
            <a:spLocks noGrp="1" noRot="1" noChangeArrowheads="1"/>
          </p:cNvSpPr>
          <p:nvPr>
            <p:ph type="title"/>
          </p:nvPr>
        </p:nvSpPr>
        <p:spPr/>
        <p:txBody>
          <a:bodyPr/>
          <a:lstStyle/>
          <a:p>
            <a:r>
              <a:rPr lang="en-US" altLang="en-US"/>
              <a:t>SECTION A</a:t>
            </a:r>
            <a:br>
              <a:rPr lang="en-US" altLang="en-US"/>
            </a:br>
            <a:endParaRPr lang="en-US" altLang="en-US" dirty="0"/>
          </a:p>
        </p:txBody>
      </p:sp>
      <p:sp>
        <p:nvSpPr>
          <p:cNvPr id="266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67A93DDD-946D-49AD-9990-46EE3433F8B4}" type="slidenum">
              <a:rPr lang="en-US" altLang="en-US" smtClean="0"/>
              <a:pPr/>
              <a:t>21</a:t>
            </a:fld>
            <a:endParaRPr lang="en-US" altLang="en-US"/>
          </a:p>
        </p:txBody>
      </p:sp>
      <p:pic>
        <p:nvPicPr>
          <p:cNvPr id="26629"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SECTION B</a:t>
            </a:r>
          </a:p>
        </p:txBody>
      </p:sp>
      <p:sp>
        <p:nvSpPr>
          <p:cNvPr id="27652"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526B0EDC-D0CB-4342-9CAF-825E8E98C508}" type="slidenum">
              <a:rPr lang="en-US" altLang="en-US" smtClean="0">
                <a:latin typeface="Arial" charset="0"/>
              </a:rPr>
              <a:pPr/>
              <a:t>22</a:t>
            </a:fld>
            <a:endParaRPr lang="en-US" altLang="en-US">
              <a:latin typeface="Arial" charset="0"/>
            </a:endParaRPr>
          </a:p>
        </p:txBody>
      </p:sp>
      <p:pic>
        <p:nvPicPr>
          <p:cNvPr id="27653"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Introduction – First Paragraph:</a:t>
            </a:r>
          </a:p>
          <a:p>
            <a:endParaRPr lang="en-US" altLang="en-US" dirty="0"/>
          </a:p>
          <a:p>
            <a:pPr lvl="1"/>
            <a:r>
              <a:rPr lang="en-US" altLang="en-US" dirty="0"/>
              <a:t>Indicates geographic location where the services are to be located.</a:t>
            </a:r>
          </a:p>
          <a:p>
            <a:pPr lvl="1"/>
            <a:r>
              <a:rPr lang="en-US" altLang="en-US" dirty="0"/>
              <a:t>For some RFPs, the paragraph may require a specific number of sites in specific locations. These requirements must be met in order for the proposal to be considered.</a:t>
            </a:r>
          </a:p>
          <a:p>
            <a:pPr lvl="1"/>
            <a:r>
              <a:rPr lang="en-US" altLang="en-US" dirty="0"/>
              <a:t>If a vendor proposes more than one site, all required services must be offered at each site.</a:t>
            </a:r>
          </a:p>
          <a:p>
            <a:endParaRPr lang="en-US" altLang="en-US" dirty="0"/>
          </a:p>
          <a:p>
            <a:r>
              <a:rPr lang="en-US" altLang="en-US" dirty="0"/>
              <a:t>Introduction – Second Paragraph:</a:t>
            </a:r>
          </a:p>
          <a:p>
            <a:endParaRPr lang="en-US" altLang="en-US" dirty="0"/>
          </a:p>
          <a:p>
            <a:pPr lvl="1"/>
            <a:r>
              <a:rPr lang="en-US" altLang="en-US" dirty="0"/>
              <a:t>Lists the maximum and minimum numbers of vendors that may be placed on the BPA.</a:t>
            </a:r>
          </a:p>
          <a:p>
            <a:endParaRPr lang="en-US" altLang="en-US" dirty="0"/>
          </a:p>
        </p:txBody>
      </p:sp>
      <p:sp>
        <p:nvSpPr>
          <p:cNvPr id="11266" name="Rectangle 2"/>
          <p:cNvSpPr>
            <a:spLocks noGrp="1" noRot="1" noChangeArrowheads="1"/>
          </p:cNvSpPr>
          <p:nvPr>
            <p:ph type="title"/>
          </p:nvPr>
        </p:nvSpPr>
        <p:spPr/>
        <p:txBody>
          <a:bodyPr/>
          <a:lstStyle/>
          <a:p>
            <a:r>
              <a:rPr lang="en-US" altLang="en-US"/>
              <a:t>Section B</a:t>
            </a:r>
            <a:br>
              <a:rPr lang="en-US" altLang="en-US"/>
            </a:br>
            <a:r>
              <a:rPr lang="en-US" altLang="en-US"/>
              <a:t>INTRODUCTION</a:t>
            </a:r>
            <a:endParaRPr lang="en-US" altLang="en-US" dirty="0"/>
          </a:p>
        </p:txBody>
      </p:sp>
      <p:sp>
        <p:nvSpPr>
          <p:cNvPr id="28675"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F124BD6A-BBCA-48BA-A955-EAE4464D1CE4}" type="slidenum">
              <a:rPr lang="en-US" altLang="en-US" smtClean="0"/>
              <a:pPr/>
              <a:t>23</a:t>
            </a:fld>
            <a:endParaRPr lang="en-US" altLang="en-US"/>
          </a:p>
        </p:txBody>
      </p:sp>
      <p:pic>
        <p:nvPicPr>
          <p:cNvPr id="28677"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a:t>Section B Contents:</a:t>
            </a:r>
          </a:p>
          <a:p>
            <a:endParaRPr lang="en-US" altLang="en-US"/>
          </a:p>
          <a:p>
            <a:pPr lvl="1"/>
            <a:r>
              <a:rPr lang="en-US" altLang="en-US"/>
              <a:t>Project Codes (PCs)</a:t>
            </a:r>
          </a:p>
          <a:p>
            <a:pPr lvl="1"/>
            <a:r>
              <a:rPr lang="en-US" altLang="en-US"/>
              <a:t>Required Services </a:t>
            </a:r>
          </a:p>
          <a:p>
            <a:pPr lvl="1"/>
            <a:r>
              <a:rPr lang="en-US" altLang="en-US"/>
              <a:t>Estimated Monthly Quantity</a:t>
            </a:r>
          </a:p>
          <a:p>
            <a:pPr lvl="1"/>
            <a:r>
              <a:rPr lang="en-US" altLang="en-US"/>
              <a:t>Unit Price</a:t>
            </a:r>
            <a:endParaRPr lang="en-US" altLang="en-US" dirty="0"/>
          </a:p>
        </p:txBody>
      </p:sp>
      <p:sp>
        <p:nvSpPr>
          <p:cNvPr id="11266" name="Rectangle 2"/>
          <p:cNvSpPr>
            <a:spLocks noGrp="1" noRot="1" noChangeArrowheads="1"/>
          </p:cNvSpPr>
          <p:nvPr>
            <p:ph type="title"/>
          </p:nvPr>
        </p:nvSpPr>
        <p:spPr/>
        <p:txBody>
          <a:bodyPr/>
          <a:lstStyle/>
          <a:p>
            <a:r>
              <a:rPr lang="en-US" altLang="en-US"/>
              <a:t>Section B</a:t>
            </a:r>
            <a:br>
              <a:rPr lang="en-US" altLang="en-US"/>
            </a:br>
            <a:r>
              <a:rPr lang="en-US" altLang="en-US"/>
              <a:t>LINE ITEMS</a:t>
            </a:r>
            <a:endParaRPr lang="en-US" altLang="en-US" dirty="0"/>
          </a:p>
        </p:txBody>
      </p:sp>
      <p:sp>
        <p:nvSpPr>
          <p:cNvPr id="29699"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C4EBAEAA-9FDC-441D-B0C1-6923097C172B}" type="slidenum">
              <a:rPr lang="en-US" altLang="en-US" smtClean="0"/>
              <a:pPr/>
              <a:t>24</a:t>
            </a:fld>
            <a:endParaRPr lang="en-US" altLang="en-US"/>
          </a:p>
        </p:txBody>
      </p:sp>
      <p:pic>
        <p:nvPicPr>
          <p:cNvPr id="29701"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Project Codes (PCs) and Required Services:</a:t>
            </a:r>
          </a:p>
          <a:p>
            <a:endParaRPr lang="en-US" altLang="en-US" dirty="0"/>
          </a:p>
          <a:p>
            <a:pPr lvl="1"/>
            <a:r>
              <a:rPr lang="en-US" altLang="en-US" dirty="0"/>
              <a:t>Numeric identifiers are assigned to each service to be provided. E.g. 2011 = Intake Assessment and Report.</a:t>
            </a:r>
          </a:p>
          <a:p>
            <a:pPr lvl="1"/>
            <a:endParaRPr lang="en-US" altLang="en-US" dirty="0"/>
          </a:p>
          <a:p>
            <a:pPr lvl="1"/>
            <a:r>
              <a:rPr lang="en-US" altLang="en-US" dirty="0"/>
              <a:t>Project Codes with * in front of it indicate there is an additional Local Need. Local Needs are additional requirements added by our agency to meet the needs of the agency and defendants/offenders.</a:t>
            </a:r>
          </a:p>
          <a:p>
            <a:pPr lvl="1"/>
            <a:endParaRPr lang="en-US" altLang="en-US" dirty="0"/>
          </a:p>
          <a:p>
            <a:pPr lvl="1"/>
            <a:r>
              <a:rPr lang="en-US" altLang="en-US" dirty="0"/>
              <a:t>You will find the Project Code descriptions in two places:</a:t>
            </a:r>
          </a:p>
          <a:p>
            <a:pPr lvl="2"/>
            <a:endParaRPr lang="en-US" altLang="en-US" dirty="0"/>
          </a:p>
          <a:p>
            <a:pPr lvl="2"/>
            <a:r>
              <a:rPr lang="en-US" altLang="en-US" dirty="0"/>
              <a:t>National Requirements – In the body of Section C.</a:t>
            </a:r>
          </a:p>
          <a:p>
            <a:pPr lvl="2"/>
            <a:r>
              <a:rPr lang="en-US" altLang="en-US" dirty="0"/>
              <a:t>Local Needs – At the end of Section C.</a:t>
            </a:r>
          </a:p>
        </p:txBody>
      </p:sp>
      <p:sp>
        <p:nvSpPr>
          <p:cNvPr id="11266" name="Rectangle 2"/>
          <p:cNvSpPr>
            <a:spLocks noGrp="1" noRot="1" noChangeArrowheads="1"/>
          </p:cNvSpPr>
          <p:nvPr>
            <p:ph type="title"/>
          </p:nvPr>
        </p:nvSpPr>
        <p:spPr/>
        <p:txBody>
          <a:bodyPr/>
          <a:lstStyle/>
          <a:p>
            <a:r>
              <a:rPr lang="en-US" altLang="en-US"/>
              <a:t>SECTION B</a:t>
            </a:r>
            <a:br>
              <a:rPr lang="en-US" altLang="en-US"/>
            </a:br>
            <a:r>
              <a:rPr lang="en-US" altLang="en-US"/>
              <a:t>PROJECT CODES</a:t>
            </a:r>
            <a:endParaRPr lang="en-US" altLang="en-US" dirty="0"/>
          </a:p>
        </p:txBody>
      </p:sp>
      <p:sp>
        <p:nvSpPr>
          <p:cNvPr id="30723"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40605901-FB2E-4B1C-A794-8B8B691CAD09}" type="slidenum">
              <a:rPr lang="en-US" altLang="en-US" smtClean="0"/>
              <a:pPr/>
              <a:t>25</a:t>
            </a:fld>
            <a:endParaRPr lang="en-US" altLang="en-US"/>
          </a:p>
        </p:txBody>
      </p:sp>
      <p:pic>
        <p:nvPicPr>
          <p:cNvPr id="30725"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lnSpcReduction="10000"/>
          </a:bodyPr>
          <a:lstStyle/>
          <a:p>
            <a:r>
              <a:rPr lang="en-US" altLang="en-US" dirty="0"/>
              <a:t>Estimated Monthly Quantity (EMQ):</a:t>
            </a:r>
          </a:p>
          <a:p>
            <a:endParaRPr lang="en-US" altLang="en-US" dirty="0"/>
          </a:p>
          <a:p>
            <a:pPr lvl="1"/>
            <a:r>
              <a:rPr lang="en-US" altLang="en-US" dirty="0"/>
              <a:t>EMQs are listed for the following Fiscal Years 2020, 2021 and 2022.</a:t>
            </a:r>
          </a:p>
          <a:p>
            <a:pPr lvl="1"/>
            <a:endParaRPr lang="en-US" altLang="en-US" dirty="0"/>
          </a:p>
          <a:p>
            <a:pPr lvl="1"/>
            <a:r>
              <a:rPr lang="en-US" altLang="en-US" dirty="0"/>
              <a:t>Fiscal years run from October 1</a:t>
            </a:r>
            <a:r>
              <a:rPr lang="en-US" altLang="en-US" baseline="30000" dirty="0"/>
              <a:t>st</a:t>
            </a:r>
            <a:r>
              <a:rPr lang="en-US" altLang="en-US" dirty="0"/>
              <a:t> to September 30</a:t>
            </a:r>
            <a:r>
              <a:rPr lang="en-US" altLang="en-US" baseline="30000" dirty="0"/>
              <a:t>th</a:t>
            </a:r>
            <a:r>
              <a:rPr lang="en-US" altLang="en-US" dirty="0"/>
              <a:t> of each year.</a:t>
            </a:r>
          </a:p>
          <a:p>
            <a:pPr lvl="1"/>
            <a:endParaRPr lang="en-US" altLang="en-US" dirty="0"/>
          </a:p>
          <a:p>
            <a:pPr lvl="1"/>
            <a:r>
              <a:rPr lang="en-US" altLang="en-US" dirty="0"/>
              <a:t>BPAs will be awarded for FY 2020 and may be extended for two optional years, at one-year intervals.</a:t>
            </a:r>
          </a:p>
          <a:p>
            <a:pPr lvl="1"/>
            <a:endParaRPr lang="en-US" altLang="en-US" dirty="0"/>
          </a:p>
          <a:p>
            <a:pPr lvl="1"/>
            <a:r>
              <a:rPr lang="en-US" altLang="en-US" dirty="0"/>
              <a:t>EMQs are estimates of the monthly amount of units of services to be provided per month. These are only an estimate, and not intended to be a guarantee of services.</a:t>
            </a:r>
          </a:p>
          <a:p>
            <a:pPr lvl="1"/>
            <a:endParaRPr lang="en-US" altLang="en-US" dirty="0"/>
          </a:p>
          <a:p>
            <a:pPr lvl="1"/>
            <a:r>
              <a:rPr lang="en-US" altLang="en-US" dirty="0"/>
              <a:t>If multiple vendors are placed on one BPA, the EMQ’s are divided between all vendors</a:t>
            </a:r>
          </a:p>
        </p:txBody>
      </p:sp>
      <p:sp>
        <p:nvSpPr>
          <p:cNvPr id="11266" name="Rectangle 2"/>
          <p:cNvSpPr>
            <a:spLocks noGrp="1" noRot="1" noChangeArrowheads="1"/>
          </p:cNvSpPr>
          <p:nvPr>
            <p:ph type="title"/>
          </p:nvPr>
        </p:nvSpPr>
        <p:spPr/>
        <p:txBody>
          <a:bodyPr/>
          <a:lstStyle/>
          <a:p>
            <a:r>
              <a:rPr lang="en-US" altLang="en-US" dirty="0"/>
              <a:t>SECTION B</a:t>
            </a:r>
            <a:br>
              <a:rPr lang="en-US" altLang="en-US" dirty="0"/>
            </a:br>
            <a:r>
              <a:rPr lang="en-US" altLang="en-US" dirty="0"/>
              <a:t>EMQ</a:t>
            </a:r>
            <a:r>
              <a:rPr lang="en-US" altLang="en-US" cap="none" dirty="0"/>
              <a:t>s</a:t>
            </a:r>
          </a:p>
        </p:txBody>
      </p:sp>
      <p:sp>
        <p:nvSpPr>
          <p:cNvPr id="3174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AD3431EE-5D8F-4B84-972F-4ADB52343CAF}" type="slidenum">
              <a:rPr lang="en-US" altLang="en-US" smtClean="0"/>
              <a:pPr/>
              <a:t>26</a:t>
            </a:fld>
            <a:endParaRPr lang="en-US" altLang="en-US"/>
          </a:p>
        </p:txBody>
      </p:sp>
      <p:pic>
        <p:nvPicPr>
          <p:cNvPr id="3174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a:bodyPr>
          <a:lstStyle/>
          <a:p>
            <a:r>
              <a:rPr lang="en-US" altLang="en-US" dirty="0"/>
              <a:t>Estimated Monthly Quantity (EMQ)/Unit Price</a:t>
            </a:r>
          </a:p>
          <a:p>
            <a:endParaRPr lang="en-US" altLang="en-US" dirty="0"/>
          </a:p>
          <a:p>
            <a:pPr lvl="1"/>
            <a:r>
              <a:rPr lang="en-US" altLang="en-US" dirty="0"/>
              <a:t>Units are defined for each PC.</a:t>
            </a:r>
          </a:p>
          <a:p>
            <a:pPr lvl="1"/>
            <a:r>
              <a:rPr lang="en-US" altLang="en-US" dirty="0"/>
              <a:t>For counseling or most face-to-face contacts, one unit equals a 30 minute session (but not all). </a:t>
            </a:r>
          </a:p>
          <a:p>
            <a:pPr marL="365125" lvl="1" indent="0">
              <a:buNone/>
            </a:pPr>
            <a:endParaRPr lang="en-US" altLang="en-US" dirty="0"/>
          </a:p>
          <a:p>
            <a:pPr marL="639762" lvl="2" indent="0">
              <a:buNone/>
            </a:pPr>
            <a:r>
              <a:rPr lang="en-US" altLang="en-US" b="1" u="sng" dirty="0">
                <a:solidFill>
                  <a:srgbClr val="FF0000"/>
                </a:solidFill>
              </a:rPr>
              <a:t>IMPORTANT</a:t>
            </a:r>
            <a:r>
              <a:rPr lang="en-US" altLang="en-US" b="1" dirty="0">
                <a:solidFill>
                  <a:srgbClr val="FF0000"/>
                </a:solidFill>
              </a:rPr>
              <a:t>: It is important to note the unit definition for each PC when you are providing your unit price.</a:t>
            </a:r>
          </a:p>
          <a:p>
            <a:pPr marL="639762" lvl="2" indent="0">
              <a:buNone/>
            </a:pPr>
            <a:endParaRPr lang="en-US" altLang="en-US" dirty="0"/>
          </a:p>
          <a:p>
            <a:pPr lvl="1"/>
            <a:r>
              <a:rPr lang="en-US" altLang="en-US" dirty="0"/>
              <a:t>Other PC are per day, test or per report.</a:t>
            </a:r>
          </a:p>
          <a:p>
            <a:pPr lvl="1"/>
            <a:r>
              <a:rPr lang="en-US" altLang="en-US" dirty="0"/>
              <a:t>PC 5020 Psychological Testing and Report has a Not to Exceed (NTE) Amount.  Offerors are to provide the maximum cost for a full battery of psychological tests. </a:t>
            </a:r>
          </a:p>
          <a:p>
            <a:pPr lvl="1"/>
            <a:r>
              <a:rPr lang="en-US" altLang="en-US" dirty="0"/>
              <a:t>Some actual cost PCs are “Unknown” and no unit price is required.</a:t>
            </a:r>
          </a:p>
        </p:txBody>
      </p:sp>
      <p:sp>
        <p:nvSpPr>
          <p:cNvPr id="11266" name="Rectangle 2"/>
          <p:cNvSpPr>
            <a:spLocks noGrp="1" noRot="1" noChangeArrowheads="1"/>
          </p:cNvSpPr>
          <p:nvPr>
            <p:ph type="title"/>
          </p:nvPr>
        </p:nvSpPr>
        <p:spPr/>
        <p:txBody>
          <a:bodyPr/>
          <a:lstStyle/>
          <a:p>
            <a:r>
              <a:rPr lang="en-US" altLang="en-US" dirty="0"/>
              <a:t>SECTION B</a:t>
            </a:r>
            <a:br>
              <a:rPr lang="en-US" altLang="en-US" dirty="0"/>
            </a:br>
            <a:r>
              <a:rPr lang="en-US" altLang="en-US" dirty="0"/>
              <a:t>EMQ</a:t>
            </a:r>
            <a:r>
              <a:rPr lang="en-US" altLang="en-US" cap="none" dirty="0"/>
              <a:t>s</a:t>
            </a:r>
          </a:p>
        </p:txBody>
      </p:sp>
      <p:sp>
        <p:nvSpPr>
          <p:cNvPr id="32771"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58269F8D-B89F-4B2D-A64E-88DC7B958360}" type="slidenum">
              <a:rPr lang="en-US" altLang="en-US" smtClean="0"/>
              <a:pPr/>
              <a:t>27</a:t>
            </a:fld>
            <a:endParaRPr lang="en-US" altLang="en-US"/>
          </a:p>
        </p:txBody>
      </p:sp>
      <p:pic>
        <p:nvPicPr>
          <p:cNvPr id="32773"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Unit Price:</a:t>
            </a:r>
          </a:p>
          <a:p>
            <a:endParaRPr lang="en-US" altLang="en-US" dirty="0"/>
          </a:p>
          <a:p>
            <a:pPr lvl="1"/>
            <a:r>
              <a:rPr lang="en-US" altLang="en-US" dirty="0"/>
              <a:t>Enter a price for each Project Code for each fiscal year.</a:t>
            </a:r>
          </a:p>
          <a:p>
            <a:pPr lvl="1"/>
            <a:endParaRPr lang="en-US" altLang="en-US" dirty="0"/>
          </a:p>
          <a:p>
            <a:pPr lvl="1"/>
            <a:r>
              <a:rPr lang="en-US" altLang="en-US" dirty="0"/>
              <a:t>For services that are subcontracted, mark “S” after the unit price.</a:t>
            </a:r>
          </a:p>
          <a:p>
            <a:pPr lvl="1"/>
            <a:endParaRPr lang="en-US" altLang="en-US" dirty="0"/>
          </a:p>
          <a:p>
            <a:pPr lvl="1"/>
            <a:r>
              <a:rPr lang="en-US" altLang="en-US" dirty="0"/>
              <a:t>Some PCs such as medication, and lab studies and report, are at “actual cost” and do not require a unit price.</a:t>
            </a:r>
          </a:p>
          <a:p>
            <a:endParaRPr lang="en-US" altLang="en-US" dirty="0"/>
          </a:p>
        </p:txBody>
      </p:sp>
      <p:sp>
        <p:nvSpPr>
          <p:cNvPr id="11266" name="Rectangle 2"/>
          <p:cNvSpPr>
            <a:spLocks noGrp="1" noRot="1" noChangeArrowheads="1"/>
          </p:cNvSpPr>
          <p:nvPr>
            <p:ph type="title"/>
          </p:nvPr>
        </p:nvSpPr>
        <p:spPr/>
        <p:txBody>
          <a:bodyPr/>
          <a:lstStyle/>
          <a:p>
            <a:r>
              <a:rPr lang="en-US" altLang="en-US"/>
              <a:t>SECTION B</a:t>
            </a:r>
            <a:br>
              <a:rPr lang="en-US" altLang="en-US"/>
            </a:br>
            <a:r>
              <a:rPr lang="en-US" altLang="en-US"/>
              <a:t>UNIT PRICE</a:t>
            </a:r>
            <a:endParaRPr lang="en-US" altLang="en-US" dirty="0"/>
          </a:p>
        </p:txBody>
      </p:sp>
      <p:sp>
        <p:nvSpPr>
          <p:cNvPr id="33795"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BC14F803-5916-4F7F-8C1D-94794730AD9D}" type="slidenum">
              <a:rPr lang="en-US" altLang="en-US" smtClean="0"/>
              <a:pPr/>
              <a:t>28</a:t>
            </a:fld>
            <a:endParaRPr lang="en-US" altLang="en-US"/>
          </a:p>
        </p:txBody>
      </p:sp>
      <p:pic>
        <p:nvPicPr>
          <p:cNvPr id="33797"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Unit Price (Continued):</a:t>
            </a:r>
          </a:p>
          <a:p>
            <a:endParaRPr lang="en-US" altLang="en-US" dirty="0"/>
          </a:p>
          <a:p>
            <a:pPr lvl="1"/>
            <a:r>
              <a:rPr lang="en-US" altLang="en-US" dirty="0"/>
              <a:t>For Project Code 1010 (Urinalysis Testing), Unit Prices </a:t>
            </a:r>
            <a:r>
              <a:rPr lang="en-US" altLang="en-US" b="1" u="sng" cap="small" dirty="0"/>
              <a:t>are not</a:t>
            </a:r>
            <a:r>
              <a:rPr lang="en-US" altLang="en-US" dirty="0"/>
              <a:t> to include drug testing supplies or lab costs. Lab supplies will be provided by this agency.</a:t>
            </a:r>
          </a:p>
          <a:p>
            <a:pPr lvl="1"/>
            <a:endParaRPr lang="en-US" altLang="en-US" dirty="0"/>
          </a:p>
          <a:p>
            <a:pPr lvl="2"/>
            <a:r>
              <a:rPr lang="en-US" altLang="en-US" dirty="0"/>
              <a:t>NOTE: Refractometers (if required in the local needs) will not be provided by this agency, and will be the responsibility of the service provider to purchase if necessary.</a:t>
            </a:r>
          </a:p>
          <a:p>
            <a:pPr lvl="1"/>
            <a:endParaRPr lang="en-US" altLang="en-US" dirty="0"/>
          </a:p>
          <a:p>
            <a:pPr lvl="1"/>
            <a:r>
              <a:rPr lang="en-US" altLang="en-US" dirty="0"/>
              <a:t>For PC 1504 Breathalyzer, the vendor is responsible for purchasing and maintaining the breathalyzer, as well as for training of staff.</a:t>
            </a:r>
          </a:p>
          <a:p>
            <a:endParaRPr lang="en-US" altLang="en-US" dirty="0"/>
          </a:p>
        </p:txBody>
      </p:sp>
      <p:sp>
        <p:nvSpPr>
          <p:cNvPr id="11266" name="Rectangle 2"/>
          <p:cNvSpPr>
            <a:spLocks noGrp="1" noRot="1" noChangeArrowheads="1"/>
          </p:cNvSpPr>
          <p:nvPr>
            <p:ph type="title"/>
          </p:nvPr>
        </p:nvSpPr>
        <p:spPr/>
        <p:txBody>
          <a:bodyPr/>
          <a:lstStyle/>
          <a:p>
            <a:r>
              <a:rPr lang="en-US" altLang="en-US"/>
              <a:t>SECTION B</a:t>
            </a:r>
            <a:br>
              <a:rPr lang="en-US" altLang="en-US"/>
            </a:br>
            <a:r>
              <a:rPr lang="en-US" altLang="en-US"/>
              <a:t>UNIT PRICE</a:t>
            </a:r>
            <a:endParaRPr lang="en-US" altLang="en-US" dirty="0"/>
          </a:p>
        </p:txBody>
      </p:sp>
      <p:sp>
        <p:nvSpPr>
          <p:cNvPr id="34819"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A3DAEEA8-8AE6-411C-9122-CA13304CE93F}" type="slidenum">
              <a:rPr lang="en-US" altLang="en-US" smtClean="0"/>
              <a:pPr/>
              <a:t>29</a:t>
            </a:fld>
            <a:endParaRPr lang="en-US" altLang="en-US"/>
          </a:p>
        </p:txBody>
      </p:sp>
      <p:pic>
        <p:nvPicPr>
          <p:cNvPr id="34821"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264"/>
            <a:ext cx="8407400" cy="4717255"/>
          </a:xfrm>
        </p:spPr>
        <p:txBody>
          <a:bodyPr>
            <a:normAutofit fontScale="92500" lnSpcReduction="20000"/>
          </a:bodyPr>
          <a:lstStyle/>
          <a:p>
            <a:pPr defTabSz="0" eaLnBrk="1" hangingPunct="1">
              <a:tabLst>
                <a:tab pos="8229600" algn="r"/>
              </a:tabLst>
              <a:defRPr/>
            </a:pPr>
            <a:r>
              <a:rPr lang="en-US" dirty="0"/>
              <a:t>Welcome &amp; Introduction </a:t>
            </a:r>
            <a:r>
              <a:rPr lang="en-US" u="dash" dirty="0"/>
              <a:t>	</a:t>
            </a:r>
            <a:r>
              <a:rPr lang="en-US" b="1" dirty="0">
                <a:hlinkClick r:id="rId2" action="ppaction://hlinksldjump"/>
              </a:rPr>
              <a:t>4</a:t>
            </a:r>
            <a:endParaRPr lang="en-US" b="1" dirty="0"/>
          </a:p>
          <a:p>
            <a:pPr defTabSz="0" eaLnBrk="1" hangingPunct="1">
              <a:tabLst>
                <a:tab pos="8229600" algn="r"/>
              </a:tabLst>
              <a:defRPr/>
            </a:pPr>
            <a:r>
              <a:rPr lang="en-US" dirty="0"/>
              <a:t>RFP Goals </a:t>
            </a:r>
            <a:r>
              <a:rPr lang="en-US" u="dash" dirty="0"/>
              <a:t>	</a:t>
            </a:r>
            <a:r>
              <a:rPr lang="en-US" b="1" dirty="0">
                <a:hlinkClick r:id="rId3" action="ppaction://hlinksldjump"/>
              </a:rPr>
              <a:t>12</a:t>
            </a:r>
            <a:endParaRPr lang="en-US" b="1" dirty="0"/>
          </a:p>
          <a:p>
            <a:pPr defTabSz="0" eaLnBrk="1" hangingPunct="1">
              <a:tabLst>
                <a:tab pos="8229600" algn="r"/>
              </a:tabLst>
              <a:defRPr/>
            </a:pPr>
            <a:r>
              <a:rPr lang="en-US" dirty="0"/>
              <a:t>RFP Overview </a:t>
            </a:r>
            <a:r>
              <a:rPr lang="en-US" u="dash" dirty="0"/>
              <a:t>	</a:t>
            </a:r>
            <a:r>
              <a:rPr lang="en-US" b="1" dirty="0">
                <a:hlinkClick r:id="rId4" action="ppaction://hlinksldjump"/>
              </a:rPr>
              <a:t>14</a:t>
            </a:r>
            <a:endParaRPr lang="en-US" b="1" dirty="0"/>
          </a:p>
          <a:p>
            <a:pPr defTabSz="0" eaLnBrk="1" hangingPunct="1">
              <a:tabLst>
                <a:tab pos="8229600" algn="r"/>
              </a:tabLst>
              <a:defRPr/>
            </a:pPr>
            <a:r>
              <a:rPr lang="en-US" dirty="0"/>
              <a:t>FY-2020 Solicitations </a:t>
            </a:r>
            <a:r>
              <a:rPr lang="en-US" u="dash" dirty="0"/>
              <a:t>	</a:t>
            </a:r>
            <a:r>
              <a:rPr lang="en-US" b="1" dirty="0">
                <a:hlinkClick r:id="rId5" action="ppaction://hlinksldjump"/>
              </a:rPr>
              <a:t>18</a:t>
            </a:r>
            <a:endParaRPr lang="en-US" b="1" dirty="0"/>
          </a:p>
          <a:p>
            <a:pPr defTabSz="0" eaLnBrk="1" hangingPunct="1">
              <a:tabLst>
                <a:tab pos="8229600" algn="r"/>
              </a:tabLst>
              <a:defRPr/>
            </a:pPr>
            <a:r>
              <a:rPr lang="en-US" dirty="0"/>
              <a:t>Section A </a:t>
            </a:r>
            <a:r>
              <a:rPr lang="en-US" u="dash" dirty="0"/>
              <a:t>	</a:t>
            </a:r>
            <a:r>
              <a:rPr lang="en-US" b="1" dirty="0">
                <a:hlinkClick r:id="rId6" action="ppaction://hlinksldjump"/>
              </a:rPr>
              <a:t>20</a:t>
            </a:r>
            <a:endParaRPr lang="en-US" b="1" dirty="0"/>
          </a:p>
          <a:p>
            <a:pPr defTabSz="0" eaLnBrk="1" hangingPunct="1">
              <a:tabLst>
                <a:tab pos="8229600" algn="r"/>
              </a:tabLst>
              <a:defRPr/>
            </a:pPr>
            <a:r>
              <a:rPr lang="en-US" dirty="0"/>
              <a:t>Section B </a:t>
            </a:r>
            <a:r>
              <a:rPr lang="en-US" u="dash" dirty="0"/>
              <a:t>	</a:t>
            </a:r>
            <a:r>
              <a:rPr lang="en-US" b="1" dirty="0">
                <a:hlinkClick r:id="rId7" action="ppaction://hlinksldjump"/>
              </a:rPr>
              <a:t>22</a:t>
            </a:r>
            <a:endParaRPr lang="en-US" b="1" dirty="0"/>
          </a:p>
          <a:p>
            <a:pPr defTabSz="0" eaLnBrk="1" hangingPunct="1">
              <a:tabLst>
                <a:tab pos="8229600" algn="r"/>
              </a:tabLst>
              <a:defRPr/>
            </a:pPr>
            <a:r>
              <a:rPr lang="en-US" dirty="0"/>
              <a:t>Section C </a:t>
            </a:r>
            <a:r>
              <a:rPr lang="en-US" u="dash" dirty="0"/>
              <a:t>	</a:t>
            </a:r>
            <a:r>
              <a:rPr lang="en-US" b="1" dirty="0">
                <a:hlinkClick r:id="rId8" action="ppaction://hlinksldjump"/>
              </a:rPr>
              <a:t>30</a:t>
            </a:r>
            <a:endParaRPr lang="en-US" b="1" dirty="0"/>
          </a:p>
          <a:p>
            <a:pPr defTabSz="0" eaLnBrk="1" hangingPunct="1">
              <a:tabLst>
                <a:tab pos="8229600" algn="r"/>
              </a:tabLst>
              <a:defRPr/>
            </a:pPr>
            <a:r>
              <a:rPr lang="en-US" dirty="0"/>
              <a:t>Section D through I </a:t>
            </a:r>
            <a:r>
              <a:rPr lang="en-US" u="dash" dirty="0"/>
              <a:t>	</a:t>
            </a:r>
            <a:r>
              <a:rPr lang="en-US" b="1" dirty="0">
                <a:hlinkClick r:id="rId9" action="ppaction://hlinksldjump"/>
              </a:rPr>
              <a:t>36</a:t>
            </a:r>
            <a:endParaRPr lang="en-US" b="1" dirty="0"/>
          </a:p>
          <a:p>
            <a:pPr defTabSz="0" eaLnBrk="1" hangingPunct="1">
              <a:tabLst>
                <a:tab pos="8229600" algn="r"/>
              </a:tabLst>
              <a:defRPr/>
            </a:pPr>
            <a:r>
              <a:rPr lang="en-US" dirty="0"/>
              <a:t>Section J </a:t>
            </a:r>
            <a:r>
              <a:rPr lang="en-US" u="dash" dirty="0"/>
              <a:t>	</a:t>
            </a:r>
            <a:r>
              <a:rPr lang="en-US" b="1" dirty="0">
                <a:hlinkClick r:id="rId10" action="ppaction://hlinksldjump"/>
              </a:rPr>
              <a:t>38</a:t>
            </a:r>
            <a:endParaRPr lang="en-US" b="1" dirty="0"/>
          </a:p>
          <a:p>
            <a:pPr defTabSz="0" eaLnBrk="1" hangingPunct="1">
              <a:tabLst>
                <a:tab pos="8229600" algn="r"/>
              </a:tabLst>
              <a:defRPr/>
            </a:pPr>
            <a:r>
              <a:rPr lang="en-US" dirty="0"/>
              <a:t>Section K </a:t>
            </a:r>
            <a:r>
              <a:rPr lang="en-US" u="dash" dirty="0"/>
              <a:t>	</a:t>
            </a:r>
            <a:r>
              <a:rPr lang="en-US" b="1" dirty="0">
                <a:hlinkClick r:id="rId11" action="ppaction://hlinksldjump"/>
              </a:rPr>
              <a:t>41</a:t>
            </a:r>
            <a:endParaRPr lang="en-US" b="1" dirty="0"/>
          </a:p>
          <a:p>
            <a:pPr defTabSz="0" eaLnBrk="1" hangingPunct="1">
              <a:tabLst>
                <a:tab pos="8229600" algn="r"/>
              </a:tabLst>
              <a:defRPr/>
            </a:pPr>
            <a:r>
              <a:rPr lang="en-US" dirty="0"/>
              <a:t>Section L </a:t>
            </a:r>
            <a:r>
              <a:rPr lang="en-US" u="dash" dirty="0"/>
              <a:t>	</a:t>
            </a:r>
            <a:r>
              <a:rPr lang="en-US" b="1" dirty="0">
                <a:hlinkClick r:id="rId12" action="ppaction://hlinksldjump"/>
              </a:rPr>
              <a:t>44</a:t>
            </a:r>
            <a:endParaRPr lang="en-US" b="1" dirty="0"/>
          </a:p>
          <a:p>
            <a:pPr defTabSz="0" eaLnBrk="1" hangingPunct="1">
              <a:tabLst>
                <a:tab pos="8229600" algn="r"/>
              </a:tabLst>
              <a:defRPr/>
            </a:pPr>
            <a:r>
              <a:rPr lang="en-US" dirty="0"/>
              <a:t>Section M </a:t>
            </a:r>
            <a:r>
              <a:rPr lang="en-US" u="dash" dirty="0"/>
              <a:t>	</a:t>
            </a:r>
            <a:r>
              <a:rPr lang="en-US" b="1" dirty="0">
                <a:hlinkClick r:id="rId13" action="ppaction://hlinksldjump"/>
              </a:rPr>
              <a:t>51</a:t>
            </a:r>
            <a:endParaRPr lang="en-US" b="1" dirty="0"/>
          </a:p>
          <a:p>
            <a:pPr defTabSz="0" eaLnBrk="1" hangingPunct="1">
              <a:tabLst>
                <a:tab pos="8229600" algn="r"/>
              </a:tabLst>
              <a:defRPr/>
            </a:pPr>
            <a:r>
              <a:rPr lang="en-US" dirty="0"/>
              <a:t>Submitting your proposal </a:t>
            </a:r>
            <a:r>
              <a:rPr lang="en-US" u="dash" dirty="0"/>
              <a:t>	</a:t>
            </a:r>
            <a:r>
              <a:rPr lang="en-US" b="1" dirty="0">
                <a:hlinkClick r:id="rId14" action="ppaction://hlinksldjump"/>
              </a:rPr>
              <a:t>59</a:t>
            </a:r>
            <a:endParaRPr lang="en-US" b="1" dirty="0"/>
          </a:p>
          <a:p>
            <a:pPr defTabSz="0" eaLnBrk="1" hangingPunct="1">
              <a:tabLst>
                <a:tab pos="8229600" algn="r"/>
              </a:tabLst>
              <a:defRPr/>
            </a:pPr>
            <a:r>
              <a:rPr lang="en-US" dirty="0"/>
              <a:t>Award </a:t>
            </a:r>
            <a:r>
              <a:rPr lang="en-US" u="dash" dirty="0"/>
              <a:t>	</a:t>
            </a:r>
            <a:r>
              <a:rPr lang="en-US" b="1" dirty="0">
                <a:hlinkClick r:id="rId15" action="ppaction://hlinksldjump"/>
              </a:rPr>
              <a:t>65</a:t>
            </a:r>
            <a:endParaRPr lang="en-US" b="1" dirty="0"/>
          </a:p>
          <a:p>
            <a:pPr defTabSz="0" eaLnBrk="1" hangingPunct="1">
              <a:tabLst>
                <a:tab pos="8229600" algn="r"/>
              </a:tabLst>
              <a:defRPr/>
            </a:pPr>
            <a:r>
              <a:rPr lang="en-US" dirty="0"/>
              <a:t>Summary </a:t>
            </a:r>
            <a:r>
              <a:rPr lang="en-US" u="dash" dirty="0"/>
              <a:t>	</a:t>
            </a:r>
            <a:r>
              <a:rPr lang="en-US" b="1" dirty="0">
                <a:hlinkClick r:id="rId16" action="ppaction://hlinksldjump"/>
              </a:rPr>
              <a:t>67</a:t>
            </a:r>
            <a:endParaRPr lang="en-US" b="1" dirty="0"/>
          </a:p>
          <a:p>
            <a:pPr defTabSz="0" eaLnBrk="1" hangingPunct="1">
              <a:tabLst>
                <a:tab pos="8229600" algn="r"/>
              </a:tabLst>
              <a:defRPr/>
            </a:pPr>
            <a:r>
              <a:rPr lang="en-US" dirty="0"/>
              <a:t>Questions &amp; Thank You </a:t>
            </a:r>
            <a:r>
              <a:rPr lang="en-US" u="dash" dirty="0"/>
              <a:t>	</a:t>
            </a:r>
            <a:r>
              <a:rPr lang="en-US" b="1" dirty="0">
                <a:hlinkClick r:id="rId17" action="ppaction://hlinksldjump"/>
              </a:rPr>
              <a:t>73</a:t>
            </a:r>
            <a:endParaRPr lang="en-US" b="1" dirty="0"/>
          </a:p>
        </p:txBody>
      </p:sp>
      <p:sp>
        <p:nvSpPr>
          <p:cNvPr id="3" name="Title 2"/>
          <p:cNvSpPr>
            <a:spLocks noGrp="1"/>
          </p:cNvSpPr>
          <p:nvPr>
            <p:ph type="title"/>
          </p:nvPr>
        </p:nvSpPr>
        <p:spPr/>
        <p:txBody>
          <a:bodyPr/>
          <a:lstStyle/>
          <a:p>
            <a:pPr eaLnBrk="1" hangingPunct="1">
              <a:defRPr/>
            </a:pPr>
            <a:r>
              <a:rPr lang="en-US" dirty="0"/>
              <a:t>TABLE OF CONTENTS</a:t>
            </a:r>
            <a:br>
              <a:rPr lang="en-US" dirty="0"/>
            </a:br>
            <a:endParaRPr lang="en-US" dirty="0"/>
          </a:p>
        </p:txBody>
      </p:sp>
      <p:sp>
        <p:nvSpPr>
          <p:cNvPr id="9220"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A7E88350-D7E8-4256-BF5D-0AC75BCF6FAF}" type="slidenum">
              <a:rPr lang="en-US" altLang="en-US" smtClean="0">
                <a:solidFill>
                  <a:schemeClr val="tx2"/>
                </a:solidFill>
              </a:rPr>
              <a:pPr/>
              <a:t>3</a:t>
            </a:fld>
            <a:endParaRPr lang="en-US" altLang="en-US">
              <a:solidFill>
                <a:schemeClr val="tx2"/>
              </a:solidFill>
            </a:endParaRPr>
          </a:p>
        </p:txBody>
      </p:sp>
      <p:pic>
        <p:nvPicPr>
          <p:cNvPr id="9221" name="Picture 6">
            <a:hlinkClick r:id="rId18" action="ppaction://hlinksldjump"/>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C:\Users\MichaelSmith\AppData\Local\Microsoft\Windows\Temporary Internet Files\Content.IE5\5ZX3QE4A\arrowdownred[1].png"/>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rot="5400000" flipH="1">
            <a:off x="1300678" y="1002776"/>
            <a:ext cx="340519" cy="34051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Users\MichaelSmith\AppData\Local\Microsoft\Windows\Temporary Internet Files\Content.IE5\5ZX3QE4A\arrowdownred[1].png"/>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flipH="1">
            <a:off x="8382000" y="1295400"/>
            <a:ext cx="340519" cy="34051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SECTION C</a:t>
            </a:r>
          </a:p>
        </p:txBody>
      </p:sp>
      <p:sp>
        <p:nvSpPr>
          <p:cNvPr id="35844"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1AFC2A2B-F7C0-40F8-9BF7-5F8F37CA457C}" type="slidenum">
              <a:rPr lang="en-US" altLang="en-US" smtClean="0">
                <a:latin typeface="Arial" charset="0"/>
              </a:rPr>
              <a:pPr/>
              <a:t>30</a:t>
            </a:fld>
            <a:endParaRPr lang="en-US" altLang="en-US">
              <a:latin typeface="Arial" charset="0"/>
            </a:endParaRPr>
          </a:p>
        </p:txBody>
      </p:sp>
      <p:pic>
        <p:nvPicPr>
          <p:cNvPr id="35845"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National mandatory requirements:</a:t>
            </a:r>
          </a:p>
          <a:p>
            <a:endParaRPr lang="en-US" altLang="en-US" dirty="0"/>
          </a:p>
          <a:p>
            <a:pPr lvl="1"/>
            <a:r>
              <a:rPr lang="en-US" altLang="en-US" dirty="0"/>
              <a:t>Begin on Page C-1</a:t>
            </a:r>
          </a:p>
          <a:p>
            <a:pPr lvl="1"/>
            <a:r>
              <a:rPr lang="en-US" altLang="en-US" dirty="0"/>
              <a:t>Describes services listed in Section B</a:t>
            </a:r>
          </a:p>
          <a:p>
            <a:endParaRPr lang="en-US" altLang="en-US" dirty="0"/>
          </a:p>
          <a:p>
            <a:r>
              <a:rPr lang="en-US" altLang="en-US" dirty="0"/>
              <a:t>These mandatory requirements describe:</a:t>
            </a:r>
          </a:p>
          <a:p>
            <a:endParaRPr lang="en-US" altLang="en-US" dirty="0"/>
          </a:p>
          <a:p>
            <a:pPr lvl="1"/>
            <a:r>
              <a:rPr lang="en-US" altLang="en-US" dirty="0"/>
              <a:t>Types and frequency of services to be provided</a:t>
            </a:r>
          </a:p>
          <a:p>
            <a:pPr lvl="1"/>
            <a:r>
              <a:rPr lang="en-US" altLang="en-US" dirty="0"/>
              <a:t>Educational minimum requirements of clinicians</a:t>
            </a:r>
          </a:p>
          <a:p>
            <a:pPr lvl="1"/>
            <a:r>
              <a:rPr lang="en-US" altLang="en-US" dirty="0"/>
              <a:t>Reports to be provided</a:t>
            </a:r>
          </a:p>
          <a:p>
            <a:pPr lvl="1"/>
            <a:r>
              <a:rPr lang="en-US" altLang="en-US" dirty="0"/>
              <a:t>Notifications required for behavior in violation of a defendant’s or offender’s terms of supervision</a:t>
            </a:r>
          </a:p>
          <a:p>
            <a:endParaRPr lang="en-US" altLang="en-US" dirty="0"/>
          </a:p>
        </p:txBody>
      </p:sp>
      <p:sp>
        <p:nvSpPr>
          <p:cNvPr id="11266" name="Rectangle 2"/>
          <p:cNvSpPr>
            <a:spLocks noGrp="1" noRot="1" noChangeArrowheads="1"/>
          </p:cNvSpPr>
          <p:nvPr>
            <p:ph type="title"/>
          </p:nvPr>
        </p:nvSpPr>
        <p:spPr/>
        <p:txBody>
          <a:bodyPr/>
          <a:lstStyle/>
          <a:p>
            <a:r>
              <a:rPr lang="en-US" altLang="en-US"/>
              <a:t>SECTION C</a:t>
            </a:r>
            <a:br>
              <a:rPr lang="en-US" altLang="en-US"/>
            </a:br>
            <a:r>
              <a:rPr lang="en-US" altLang="en-US"/>
              <a:t>NATIONAL REQUIREMENTS</a:t>
            </a:r>
            <a:endParaRPr lang="en-US" altLang="en-US" dirty="0"/>
          </a:p>
        </p:txBody>
      </p:sp>
      <p:sp>
        <p:nvSpPr>
          <p:cNvPr id="3686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5279465D-DB63-4AA9-B77A-F6302FD28972}" type="slidenum">
              <a:rPr lang="en-US" altLang="en-US" smtClean="0"/>
              <a:pPr/>
              <a:t>31</a:t>
            </a:fld>
            <a:endParaRPr lang="en-US" altLang="en-US"/>
          </a:p>
        </p:txBody>
      </p:sp>
      <p:pic>
        <p:nvPicPr>
          <p:cNvPr id="3686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Each Project Code describes the service and staff qualification requirements:</a:t>
            </a:r>
          </a:p>
          <a:p>
            <a:endParaRPr lang="en-US" altLang="en-US" dirty="0"/>
          </a:p>
          <a:p>
            <a:pPr lvl="1"/>
            <a:r>
              <a:rPr lang="en-US" altLang="en-US" dirty="0"/>
              <a:t>For Mental Health, with the exception of PC 5011, all mental health services are to be conducted by a licensed practitioner.  (See each PC for exact requirements.)</a:t>
            </a:r>
          </a:p>
          <a:p>
            <a:pPr lvl="1"/>
            <a:endParaRPr lang="en-US" altLang="en-US" dirty="0"/>
          </a:p>
          <a:p>
            <a:pPr lvl="1"/>
            <a:r>
              <a:rPr lang="en-US" altLang="en-US" dirty="0"/>
              <a:t>Some Project Codes (like PC 5011) have different requirements for paraprofessionals. If the staff is not licensed, the identified staff must work under the direct supervision of, or in conjunction with, a licensed practitioner. </a:t>
            </a:r>
          </a:p>
          <a:p>
            <a:endParaRPr lang="en-US" altLang="en-US" dirty="0"/>
          </a:p>
        </p:txBody>
      </p:sp>
      <p:sp>
        <p:nvSpPr>
          <p:cNvPr id="11266" name="Rectangle 2"/>
          <p:cNvSpPr>
            <a:spLocks noGrp="1" noRot="1" noChangeArrowheads="1"/>
          </p:cNvSpPr>
          <p:nvPr>
            <p:ph type="title"/>
          </p:nvPr>
        </p:nvSpPr>
        <p:spPr/>
        <p:txBody>
          <a:bodyPr/>
          <a:lstStyle/>
          <a:p>
            <a:r>
              <a:rPr lang="en-US" altLang="en-US"/>
              <a:t>SECTION C</a:t>
            </a:r>
            <a:br>
              <a:rPr lang="en-US" altLang="en-US"/>
            </a:br>
            <a:r>
              <a:rPr lang="en-US" altLang="en-US"/>
              <a:t>NATIONAL REQUIREMENTS</a:t>
            </a:r>
            <a:endParaRPr lang="en-US" altLang="en-US" dirty="0"/>
          </a:p>
        </p:txBody>
      </p:sp>
      <p:sp>
        <p:nvSpPr>
          <p:cNvPr id="37891"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B61D6B71-009F-4961-83BE-B59131ACF1AB}" type="slidenum">
              <a:rPr lang="en-US" altLang="en-US" smtClean="0"/>
              <a:pPr/>
              <a:t>32</a:t>
            </a:fld>
            <a:endParaRPr lang="en-US" altLang="en-US"/>
          </a:p>
        </p:txBody>
      </p:sp>
      <p:pic>
        <p:nvPicPr>
          <p:cNvPr id="37893"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Deliverables include Requirements for:</a:t>
            </a:r>
          </a:p>
          <a:p>
            <a:endParaRPr lang="en-US" altLang="en-US" dirty="0"/>
          </a:p>
          <a:p>
            <a:pPr lvl="1"/>
            <a:r>
              <a:rPr lang="en-US" altLang="en-US" dirty="0"/>
              <a:t>Records, Staff Conferences, Reports, Emergency Contact Procedures</a:t>
            </a:r>
          </a:p>
          <a:p>
            <a:pPr lvl="1"/>
            <a:r>
              <a:rPr lang="en-US" altLang="en-US" dirty="0"/>
              <a:t>Notifying USPO/USPSO of Defendant/Offender behavior in violation of their terms of supervision</a:t>
            </a:r>
          </a:p>
          <a:p>
            <a:pPr lvl="1"/>
            <a:r>
              <a:rPr lang="en-US" altLang="en-US" dirty="0"/>
              <a:t>Staff Requirements and Restrictions</a:t>
            </a:r>
          </a:p>
          <a:p>
            <a:pPr lvl="1"/>
            <a:r>
              <a:rPr lang="en-US" altLang="en-US" dirty="0"/>
              <a:t>Facility Requirements</a:t>
            </a:r>
          </a:p>
          <a:p>
            <a:endParaRPr lang="en-US" altLang="en-US" dirty="0"/>
          </a:p>
          <a:p>
            <a:r>
              <a:rPr lang="en-US" altLang="en-US" dirty="0"/>
              <a:t>Requirements regarding the above topics may also be included in the description for each Project Code</a:t>
            </a:r>
          </a:p>
          <a:p>
            <a:endParaRPr lang="en-US" altLang="en-US" dirty="0"/>
          </a:p>
        </p:txBody>
      </p:sp>
      <p:sp>
        <p:nvSpPr>
          <p:cNvPr id="11266" name="Rectangle 2"/>
          <p:cNvSpPr>
            <a:spLocks noGrp="1" noRot="1" noChangeArrowheads="1"/>
          </p:cNvSpPr>
          <p:nvPr>
            <p:ph type="title"/>
          </p:nvPr>
        </p:nvSpPr>
        <p:spPr/>
        <p:txBody>
          <a:bodyPr/>
          <a:lstStyle/>
          <a:p>
            <a:r>
              <a:rPr lang="en-US" altLang="en-US"/>
              <a:t>SECTION C</a:t>
            </a:r>
            <a:br>
              <a:rPr lang="en-US" altLang="en-US"/>
            </a:br>
            <a:r>
              <a:rPr lang="en-US" altLang="en-US"/>
              <a:t>DELIVERABLES</a:t>
            </a:r>
            <a:endParaRPr lang="en-US" altLang="en-US" dirty="0"/>
          </a:p>
        </p:txBody>
      </p:sp>
      <p:sp>
        <p:nvSpPr>
          <p:cNvPr id="38915"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8916FD9B-8D9B-4A2A-A61F-A83CA4BAD586}" type="slidenum">
              <a:rPr lang="en-US" altLang="en-US" smtClean="0"/>
              <a:pPr/>
              <a:t>33</a:t>
            </a:fld>
            <a:endParaRPr lang="en-US" altLang="en-US"/>
          </a:p>
        </p:txBody>
      </p:sp>
      <p:pic>
        <p:nvPicPr>
          <p:cNvPr id="38917"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Local Services are included at the end of Section C:</a:t>
            </a:r>
          </a:p>
          <a:p>
            <a:endParaRPr lang="en-US" altLang="en-US" dirty="0"/>
          </a:p>
          <a:p>
            <a:pPr lvl="1"/>
            <a:r>
              <a:rPr lang="en-US" altLang="en-US" dirty="0"/>
              <a:t>Includes supplemental requirements to national requirements unique to our district</a:t>
            </a:r>
          </a:p>
          <a:p>
            <a:pPr lvl="1"/>
            <a:endParaRPr lang="en-US" altLang="en-US" dirty="0"/>
          </a:p>
          <a:p>
            <a:pPr lvl="1"/>
            <a:r>
              <a:rPr lang="en-US" altLang="en-US" dirty="0"/>
              <a:t>Applies to all Project Codes that have (*) in front of them in Section B</a:t>
            </a:r>
          </a:p>
          <a:p>
            <a:pPr lvl="1"/>
            <a:endParaRPr lang="en-US" altLang="en-US" dirty="0"/>
          </a:p>
          <a:p>
            <a:pPr lvl="1"/>
            <a:r>
              <a:rPr lang="en-US" altLang="en-US" dirty="0"/>
              <a:t>The same service may be repeated multiple times under different project codes</a:t>
            </a:r>
          </a:p>
          <a:p>
            <a:endParaRPr lang="en-US" altLang="en-US" dirty="0"/>
          </a:p>
        </p:txBody>
      </p:sp>
      <p:sp>
        <p:nvSpPr>
          <p:cNvPr id="11266" name="Rectangle 2"/>
          <p:cNvSpPr>
            <a:spLocks noGrp="1" noRot="1" noChangeArrowheads="1"/>
          </p:cNvSpPr>
          <p:nvPr>
            <p:ph type="title"/>
          </p:nvPr>
        </p:nvSpPr>
        <p:spPr/>
        <p:txBody>
          <a:bodyPr/>
          <a:lstStyle/>
          <a:p>
            <a:r>
              <a:rPr lang="en-US" altLang="en-US"/>
              <a:t>SECTION C</a:t>
            </a:r>
            <a:br>
              <a:rPr lang="en-US" altLang="en-US"/>
            </a:br>
            <a:r>
              <a:rPr lang="en-US" altLang="en-US"/>
              <a:t>LOCAL NEEDS</a:t>
            </a:r>
            <a:endParaRPr lang="en-US" altLang="en-US" dirty="0"/>
          </a:p>
        </p:txBody>
      </p:sp>
      <p:sp>
        <p:nvSpPr>
          <p:cNvPr id="39939"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9B254E29-5C9E-477F-8689-49A1D82088B6}" type="slidenum">
              <a:rPr lang="en-US" altLang="en-US" smtClean="0"/>
              <a:pPr/>
              <a:t>34</a:t>
            </a:fld>
            <a:endParaRPr lang="en-US" altLang="en-US"/>
          </a:p>
        </p:txBody>
      </p:sp>
      <p:pic>
        <p:nvPicPr>
          <p:cNvPr id="39941"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Sex Offender-Specific Treatment:</a:t>
            </a:r>
          </a:p>
          <a:p>
            <a:endParaRPr lang="en-US" altLang="en-US" dirty="0"/>
          </a:p>
          <a:p>
            <a:pPr lvl="1"/>
            <a:r>
              <a:rPr lang="en-US" altLang="en-US" dirty="0"/>
              <a:t>California state law requires all programs or individual therapists and polygraph testers to be certified by the Sex Offender Management Board (CASOMB)</a:t>
            </a:r>
          </a:p>
          <a:p>
            <a:pPr lvl="1"/>
            <a:endParaRPr lang="en-US" altLang="en-US" dirty="0"/>
          </a:p>
          <a:p>
            <a:pPr lvl="1"/>
            <a:r>
              <a:rPr lang="en-US" altLang="en-US" dirty="0"/>
              <a:t>Certifications are to be submitted with the proposal</a:t>
            </a:r>
          </a:p>
          <a:p>
            <a:pPr lvl="1"/>
            <a:endParaRPr lang="en-US" altLang="en-US" dirty="0"/>
          </a:p>
          <a:p>
            <a:pPr lvl="1"/>
            <a:r>
              <a:rPr lang="en-US" altLang="en-US" dirty="0"/>
              <a:t>Programs or individual therapists and polygraph testers are to maintain their CASOMB certification throughout the duration of the BPA, if awarded the BPA</a:t>
            </a:r>
          </a:p>
          <a:p>
            <a:endParaRPr lang="en-US" altLang="en-US" dirty="0"/>
          </a:p>
        </p:txBody>
      </p:sp>
      <p:sp>
        <p:nvSpPr>
          <p:cNvPr id="11266" name="Rectangle 2"/>
          <p:cNvSpPr>
            <a:spLocks noGrp="1" noRot="1" noChangeArrowheads="1"/>
          </p:cNvSpPr>
          <p:nvPr>
            <p:ph type="title"/>
          </p:nvPr>
        </p:nvSpPr>
        <p:spPr/>
        <p:txBody>
          <a:bodyPr/>
          <a:lstStyle/>
          <a:p>
            <a:r>
              <a:rPr lang="en-US" altLang="en-US"/>
              <a:t>Section c</a:t>
            </a:r>
            <a:br>
              <a:rPr lang="en-US" altLang="en-US"/>
            </a:br>
            <a:r>
              <a:rPr lang="en-US" altLang="en-US"/>
              <a:t>sex offender treatment</a:t>
            </a:r>
            <a:endParaRPr lang="en-US" altLang="en-US" dirty="0"/>
          </a:p>
        </p:txBody>
      </p:sp>
      <p:sp>
        <p:nvSpPr>
          <p:cNvPr id="40963"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353E8E1A-D49A-4B77-9258-49536F622B6A}" type="slidenum">
              <a:rPr lang="en-US" altLang="en-US" smtClean="0"/>
              <a:pPr/>
              <a:t>35</a:t>
            </a:fld>
            <a:endParaRPr lang="en-US" altLang="en-US"/>
          </a:p>
        </p:txBody>
      </p:sp>
      <p:pic>
        <p:nvPicPr>
          <p:cNvPr id="40965"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SECTIONS D through I</a:t>
            </a:r>
          </a:p>
        </p:txBody>
      </p:sp>
      <p:sp>
        <p:nvSpPr>
          <p:cNvPr id="41988"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EB992CC9-304B-4EF5-A6DF-37E27B3DEA25}" type="slidenum">
              <a:rPr lang="en-US" altLang="en-US" smtClean="0">
                <a:latin typeface="Arial" charset="0"/>
              </a:rPr>
              <a:pPr/>
              <a:t>36</a:t>
            </a:fld>
            <a:endParaRPr lang="en-US" altLang="en-US">
              <a:latin typeface="Arial" charset="0"/>
            </a:endParaRPr>
          </a:p>
        </p:txBody>
      </p:sp>
      <p:pic>
        <p:nvPicPr>
          <p:cNvPr id="4198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a:t>These sections are standardized</a:t>
            </a:r>
          </a:p>
          <a:p>
            <a:endParaRPr lang="en-US" altLang="en-US"/>
          </a:p>
          <a:p>
            <a:r>
              <a:rPr lang="en-US" altLang="en-US"/>
              <a:t>Terms and conditions may be found in Section H, Agreement Requirements and Section I, Required Clauses</a:t>
            </a:r>
          </a:p>
          <a:p>
            <a:endParaRPr lang="en-US" altLang="en-US"/>
          </a:p>
          <a:p>
            <a:r>
              <a:rPr lang="en-US" altLang="en-US"/>
              <a:t>You can find clauses incorporated by reference at: </a:t>
            </a:r>
            <a:r>
              <a:rPr lang="en-US" altLang="en-US">
                <a:hlinkClick r:id="rId3"/>
              </a:rPr>
              <a:t>www.uscourts.gov/procurement.aspx</a:t>
            </a:r>
            <a:endParaRPr lang="en-US" altLang="en-US"/>
          </a:p>
          <a:p>
            <a:pPr lvl="1"/>
            <a:endParaRPr lang="en-US" altLang="en-US"/>
          </a:p>
          <a:p>
            <a:pPr lvl="1"/>
            <a:endParaRPr lang="en-US" altLang="en-US" dirty="0"/>
          </a:p>
        </p:txBody>
      </p:sp>
      <p:sp>
        <p:nvSpPr>
          <p:cNvPr id="11266" name="Rectangle 2"/>
          <p:cNvSpPr>
            <a:spLocks noGrp="1" noRot="1" noChangeArrowheads="1"/>
          </p:cNvSpPr>
          <p:nvPr>
            <p:ph type="title"/>
          </p:nvPr>
        </p:nvSpPr>
        <p:spPr/>
        <p:txBody>
          <a:bodyPr/>
          <a:lstStyle/>
          <a:p>
            <a:r>
              <a:rPr lang="en-US" altLang="en-US"/>
              <a:t>SECTIONS E THROUGH I</a:t>
            </a:r>
            <a:br>
              <a:rPr lang="en-US" altLang="en-US"/>
            </a:br>
            <a:endParaRPr lang="en-US" altLang="en-US" dirty="0"/>
          </a:p>
        </p:txBody>
      </p:sp>
      <p:sp>
        <p:nvSpPr>
          <p:cNvPr id="43011"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B4F7C711-A2CB-450C-A818-9E2BC91EA6E5}" type="slidenum">
              <a:rPr lang="en-US" altLang="en-US" smtClean="0"/>
              <a:pPr/>
              <a:t>37</a:t>
            </a:fld>
            <a:endParaRPr lang="en-US" altLang="en-US"/>
          </a:p>
        </p:txBody>
      </p:sp>
      <p:pic>
        <p:nvPicPr>
          <p:cNvPr id="43013" name="Picture 4">
            <a:hlinkClick r:id="rId4" action="ppaction://hlinksldjump"/>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SECTION J</a:t>
            </a:r>
          </a:p>
        </p:txBody>
      </p:sp>
      <p:sp>
        <p:nvSpPr>
          <p:cNvPr id="44036"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7969B2EE-C374-4B8D-8794-E49B4917963F}" type="slidenum">
              <a:rPr lang="en-US" altLang="en-US" smtClean="0">
                <a:latin typeface="Arial" charset="0"/>
              </a:rPr>
              <a:pPr/>
              <a:t>38</a:t>
            </a:fld>
            <a:endParaRPr lang="en-US" altLang="en-US">
              <a:latin typeface="Arial" charset="0"/>
            </a:endParaRPr>
          </a:p>
        </p:txBody>
      </p:sp>
      <p:pic>
        <p:nvPicPr>
          <p:cNvPr id="44037"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Section J provides:</a:t>
            </a:r>
          </a:p>
          <a:p>
            <a:endParaRPr lang="en-US" altLang="en-US" dirty="0"/>
          </a:p>
          <a:p>
            <a:pPr lvl="1"/>
            <a:r>
              <a:rPr lang="en-US" altLang="en-US" dirty="0"/>
              <a:t>Forms for vendor to use if awarded BPA</a:t>
            </a:r>
          </a:p>
          <a:p>
            <a:pPr lvl="1"/>
            <a:endParaRPr lang="en-US" altLang="en-US" dirty="0"/>
          </a:p>
          <a:p>
            <a:pPr lvl="1"/>
            <a:r>
              <a:rPr lang="en-US" altLang="en-US" dirty="0"/>
              <a:t>Department of Labor Wage Determination is mandatory to be provided for vendors providing urinalysis testing </a:t>
            </a:r>
          </a:p>
          <a:p>
            <a:endParaRPr lang="en-US" altLang="en-US" dirty="0"/>
          </a:p>
        </p:txBody>
      </p:sp>
      <p:sp>
        <p:nvSpPr>
          <p:cNvPr id="11266" name="Rectangle 2"/>
          <p:cNvSpPr>
            <a:spLocks noGrp="1" noRot="1" noChangeArrowheads="1"/>
          </p:cNvSpPr>
          <p:nvPr>
            <p:ph type="title"/>
          </p:nvPr>
        </p:nvSpPr>
        <p:spPr/>
        <p:txBody>
          <a:bodyPr/>
          <a:lstStyle/>
          <a:p>
            <a:r>
              <a:rPr lang="en-US" altLang="en-US"/>
              <a:t>Section j</a:t>
            </a:r>
            <a:br>
              <a:rPr lang="en-US" altLang="en-US"/>
            </a:br>
            <a:r>
              <a:rPr lang="en-US" altLang="en-US"/>
              <a:t>OVERVIEW</a:t>
            </a:r>
            <a:endParaRPr lang="en-US" altLang="en-US" dirty="0"/>
          </a:p>
        </p:txBody>
      </p:sp>
      <p:sp>
        <p:nvSpPr>
          <p:cNvPr id="45059"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A6A27234-3602-400C-8178-47A07B9A5F89}" type="slidenum">
              <a:rPr lang="en-US" altLang="en-US" smtClean="0"/>
              <a:pPr/>
              <a:t>39</a:t>
            </a:fld>
            <a:endParaRPr lang="en-US" altLang="en-US"/>
          </a:p>
        </p:txBody>
      </p:sp>
      <p:pic>
        <p:nvPicPr>
          <p:cNvPr id="45061"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3" name="Title 2"/>
          <p:cNvSpPr>
            <a:spLocks noGrp="1"/>
          </p:cNvSpPr>
          <p:nvPr>
            <p:ph type="title"/>
          </p:nvPr>
        </p:nvSpPr>
        <p:spPr>
          <a:xfrm>
            <a:off x="457200" y="2052638"/>
            <a:ext cx="6324600" cy="1828800"/>
          </a:xfrm>
        </p:spPr>
        <p:txBody>
          <a:bodyPr/>
          <a:lstStyle/>
          <a:p>
            <a:pPr eaLnBrk="1" hangingPunct="1">
              <a:defRPr/>
            </a:pPr>
            <a:r>
              <a:rPr lang="en-US" dirty="0"/>
              <a:t>WELCOME &amp; INTRODUCTION</a:t>
            </a:r>
          </a:p>
        </p:txBody>
      </p:sp>
      <p:sp>
        <p:nvSpPr>
          <p:cNvPr id="10244" name="Slide Number Placeholder 3"/>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2EC8A12E-4BAC-4A56-879C-9CC25CD1A0A4}" type="slidenum">
              <a:rPr lang="en-US" altLang="en-US" smtClean="0">
                <a:solidFill>
                  <a:srgbClr val="FFFFFF"/>
                </a:solidFill>
              </a:rPr>
              <a:pPr/>
              <a:t>4</a:t>
            </a:fld>
            <a:endParaRPr lang="en-US" altLang="en-US">
              <a:solidFill>
                <a:srgbClr val="FFFFFF"/>
              </a:solidFill>
            </a:endParaRPr>
          </a:p>
        </p:txBody>
      </p:sp>
      <p:pic>
        <p:nvPicPr>
          <p:cNvPr id="10245" name="Picture 5">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Monthly Treatment Report (MTR) form:</a:t>
            </a:r>
          </a:p>
          <a:p>
            <a:endParaRPr lang="en-US" altLang="en-US" dirty="0"/>
          </a:p>
          <a:p>
            <a:pPr lvl="1"/>
            <a:r>
              <a:rPr lang="en-US" altLang="en-US" dirty="0"/>
              <a:t>Format must be used for all BPAs</a:t>
            </a:r>
          </a:p>
          <a:p>
            <a:pPr lvl="1"/>
            <a:endParaRPr lang="en-US" altLang="en-US" dirty="0"/>
          </a:p>
          <a:p>
            <a:pPr lvl="1"/>
            <a:r>
              <a:rPr lang="en-US" altLang="en-US" dirty="0"/>
              <a:t>Check Local Services which may require additional pages and information</a:t>
            </a:r>
          </a:p>
          <a:p>
            <a:endParaRPr lang="en-US" altLang="en-US" dirty="0"/>
          </a:p>
          <a:p>
            <a:r>
              <a:rPr lang="en-US" altLang="en-US" dirty="0"/>
              <a:t>Treatment Plans are required by Section C, however there is no standardized form available in Section J. Vendors may create their own form using the criteria contained in Section C. In addition, you may find fillable Treatment Plan form on our website at: </a:t>
            </a:r>
            <a:r>
              <a:rPr lang="en-US" altLang="en-US" dirty="0">
                <a:hlinkClick r:id="rId3"/>
              </a:rPr>
              <a:t>www.caep.uscourts.gov</a:t>
            </a:r>
            <a:r>
              <a:rPr lang="en-US" altLang="en-US" dirty="0"/>
              <a:t>, under the “Vendor Resources” tab.</a:t>
            </a:r>
          </a:p>
          <a:p>
            <a:endParaRPr lang="en-US" altLang="en-US" dirty="0"/>
          </a:p>
        </p:txBody>
      </p:sp>
      <p:sp>
        <p:nvSpPr>
          <p:cNvPr id="11266" name="Rectangle 2"/>
          <p:cNvSpPr>
            <a:spLocks noGrp="1" noRot="1" noChangeArrowheads="1"/>
          </p:cNvSpPr>
          <p:nvPr>
            <p:ph type="title"/>
          </p:nvPr>
        </p:nvSpPr>
        <p:spPr/>
        <p:txBody>
          <a:bodyPr/>
          <a:lstStyle/>
          <a:p>
            <a:r>
              <a:rPr lang="en-US" altLang="en-US"/>
              <a:t>Section J</a:t>
            </a:r>
            <a:br>
              <a:rPr lang="en-US" altLang="en-US"/>
            </a:br>
            <a:r>
              <a:rPr lang="en-US" altLang="en-US"/>
              <a:t>content</a:t>
            </a: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40</a:t>
            </a:fld>
            <a:endParaRPr lang="en-US" altLang="en-US"/>
          </a:p>
        </p:txBody>
      </p:sp>
      <p:pic>
        <p:nvPicPr>
          <p:cNvPr id="77829" name="Picture 4">
            <a:hlinkClick r:id="rId4" action="ppaction://hlinksldjump"/>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SECTION K</a:t>
            </a:r>
          </a:p>
        </p:txBody>
      </p:sp>
      <p:sp>
        <p:nvSpPr>
          <p:cNvPr id="48132"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D6FF8D3D-2142-4F57-9830-A30EA629D002}" type="slidenum">
              <a:rPr lang="en-US" altLang="en-US" smtClean="0">
                <a:latin typeface="Arial" charset="0"/>
              </a:rPr>
              <a:pPr/>
              <a:t>41</a:t>
            </a:fld>
            <a:endParaRPr lang="en-US" altLang="en-US">
              <a:latin typeface="Arial" charset="0"/>
            </a:endParaRPr>
          </a:p>
        </p:txBody>
      </p:sp>
      <p:pic>
        <p:nvPicPr>
          <p:cNvPr id="48133"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Offeror must complete Section K, including:</a:t>
            </a:r>
          </a:p>
          <a:p>
            <a:endParaRPr lang="en-US" altLang="en-US" dirty="0"/>
          </a:p>
          <a:p>
            <a:pPr lvl="1"/>
            <a:r>
              <a:rPr lang="en-US" altLang="en-US" dirty="0"/>
              <a:t>A list of all authorized negotiators and contact information</a:t>
            </a:r>
          </a:p>
          <a:p>
            <a:pPr lvl="1"/>
            <a:r>
              <a:rPr lang="en-US" altLang="en-US" dirty="0"/>
              <a:t>Taxpayer Identification Number information</a:t>
            </a:r>
          </a:p>
          <a:p>
            <a:pPr lvl="1"/>
            <a:r>
              <a:rPr lang="en-US" altLang="en-US" dirty="0"/>
              <a:t>Contractor Representations</a:t>
            </a:r>
          </a:p>
          <a:p>
            <a:endParaRPr lang="en-US" altLang="en-US" dirty="0"/>
          </a:p>
          <a:p>
            <a:r>
              <a:rPr lang="en-US" altLang="en-US" dirty="0"/>
              <a:t>In addition, all payments from the US Courts are processed through the US Treasury. To expedite payments, potential vendors should register with the General Services Administration at: </a:t>
            </a:r>
            <a:r>
              <a:rPr lang="en-US" altLang="en-US" dirty="0">
                <a:hlinkClick r:id="rId3"/>
              </a:rPr>
              <a:t>www.sam.gov</a:t>
            </a:r>
            <a:r>
              <a:rPr lang="en-US" altLang="en-US" dirty="0"/>
              <a:t>. Payments will be made electronically to the vendor.</a:t>
            </a:r>
          </a:p>
          <a:p>
            <a:endParaRPr lang="en-US" altLang="en-US" dirty="0"/>
          </a:p>
        </p:txBody>
      </p:sp>
      <p:sp>
        <p:nvSpPr>
          <p:cNvPr id="11266" name="Rectangle 2"/>
          <p:cNvSpPr>
            <a:spLocks noGrp="1" noRot="1" noChangeArrowheads="1"/>
          </p:cNvSpPr>
          <p:nvPr>
            <p:ph type="title"/>
          </p:nvPr>
        </p:nvSpPr>
        <p:spPr/>
        <p:txBody>
          <a:bodyPr/>
          <a:lstStyle/>
          <a:p>
            <a:r>
              <a:rPr lang="en-US" altLang="en-US"/>
              <a:t>Section k</a:t>
            </a:r>
            <a:br>
              <a:rPr lang="en-US" altLang="en-US"/>
            </a:b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42</a:t>
            </a:fld>
            <a:endParaRPr lang="en-US" altLang="en-US"/>
          </a:p>
        </p:txBody>
      </p:sp>
      <p:pic>
        <p:nvPicPr>
          <p:cNvPr id="77829" name="Picture 4">
            <a:hlinkClick r:id="rId4" action="ppaction://hlinksldjump"/>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SECTION L</a:t>
            </a:r>
          </a:p>
        </p:txBody>
      </p:sp>
      <p:sp>
        <p:nvSpPr>
          <p:cNvPr id="50180"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279E2F74-1D83-4F2B-88BC-EF099DF08F3F}" type="slidenum">
              <a:rPr lang="en-US" altLang="en-US" smtClean="0">
                <a:latin typeface="Arial" charset="0"/>
              </a:rPr>
              <a:pPr/>
              <a:t>43</a:t>
            </a:fld>
            <a:endParaRPr lang="en-US" altLang="en-US">
              <a:latin typeface="Arial" charset="0"/>
            </a:endParaRPr>
          </a:p>
        </p:txBody>
      </p:sp>
      <p:pic>
        <p:nvPicPr>
          <p:cNvPr id="50181"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lnSpcReduction="10000"/>
          </a:bodyPr>
          <a:lstStyle/>
          <a:p>
            <a:r>
              <a:rPr lang="en-US" altLang="en-US" dirty="0"/>
              <a:t>Instructions for submitting your proposal are included in Section L. Pay attention to all the requirements.</a:t>
            </a:r>
          </a:p>
          <a:p>
            <a:pPr marL="44450" indent="0">
              <a:buNone/>
            </a:pPr>
            <a:endParaRPr lang="en-US" altLang="en-US" dirty="0"/>
          </a:p>
          <a:p>
            <a:r>
              <a:rPr lang="en-US" altLang="en-US" dirty="0"/>
              <a:t>Offerors are required to complete all the attachments contained in Section L, including:</a:t>
            </a:r>
          </a:p>
          <a:p>
            <a:endParaRPr lang="en-US" altLang="en-US" dirty="0"/>
          </a:p>
          <a:p>
            <a:pPr lvl="1"/>
            <a:r>
              <a:rPr lang="en-US" altLang="en-US" dirty="0"/>
              <a:t>Attachment A – Certification of Compliance Statement</a:t>
            </a:r>
          </a:p>
          <a:p>
            <a:pPr lvl="1"/>
            <a:r>
              <a:rPr lang="en-US" altLang="en-US" dirty="0"/>
              <a:t>Attachment B – Background Statement</a:t>
            </a:r>
          </a:p>
          <a:p>
            <a:pPr lvl="1"/>
            <a:r>
              <a:rPr lang="en-US" altLang="en-US" dirty="0"/>
              <a:t>Attachment C – Preparation of Staff Qualifications</a:t>
            </a:r>
          </a:p>
          <a:p>
            <a:pPr lvl="1"/>
            <a:r>
              <a:rPr lang="en-US" altLang="en-US" dirty="0"/>
              <a:t>Attachment D – Offeror’s References</a:t>
            </a:r>
          </a:p>
          <a:p>
            <a:pPr lvl="1"/>
            <a:endParaRPr lang="en-US" altLang="en-US" dirty="0"/>
          </a:p>
          <a:p>
            <a:r>
              <a:rPr lang="en-US" altLang="en-US" dirty="0"/>
              <a:t>When completing the attachments, rely upon the instructions provided in Section L</a:t>
            </a:r>
          </a:p>
        </p:txBody>
      </p:sp>
      <p:sp>
        <p:nvSpPr>
          <p:cNvPr id="11266" name="Rectangle 2"/>
          <p:cNvSpPr>
            <a:spLocks noGrp="1" noRot="1" noChangeArrowheads="1"/>
          </p:cNvSpPr>
          <p:nvPr>
            <p:ph type="title"/>
          </p:nvPr>
        </p:nvSpPr>
        <p:spPr/>
        <p:txBody>
          <a:bodyPr/>
          <a:lstStyle/>
          <a:p>
            <a:r>
              <a:rPr lang="en-US" altLang="en-US"/>
              <a:t>Section l</a:t>
            </a:r>
            <a:br>
              <a:rPr lang="en-US" altLang="en-US"/>
            </a:br>
            <a:r>
              <a:rPr lang="en-US" altLang="en-US"/>
              <a:t>attachment overview</a:t>
            </a: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44</a:t>
            </a:fld>
            <a:endParaRPr lang="en-US" altLang="en-US"/>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a:t>Section A certifies:</a:t>
            </a:r>
          </a:p>
          <a:p>
            <a:endParaRPr lang="en-US" altLang="en-US"/>
          </a:p>
          <a:p>
            <a:pPr lvl="1"/>
            <a:r>
              <a:rPr lang="en-US" altLang="en-US"/>
              <a:t>That the offeror will provide the mandatory requirements stated in Sections C, E, F and G</a:t>
            </a:r>
          </a:p>
          <a:p>
            <a:pPr lvl="1"/>
            <a:r>
              <a:rPr lang="en-US" altLang="en-US"/>
              <a:t>That the offeror will comply with the terms and conditions of the RFP</a:t>
            </a:r>
          </a:p>
          <a:p>
            <a:endParaRPr lang="en-US" altLang="en-US"/>
          </a:p>
          <a:p>
            <a:r>
              <a:rPr lang="en-US" altLang="en-US"/>
              <a:t>Subcontractors:</a:t>
            </a:r>
          </a:p>
          <a:p>
            <a:endParaRPr lang="en-US" altLang="en-US"/>
          </a:p>
          <a:p>
            <a:pPr lvl="1"/>
            <a:r>
              <a:rPr lang="en-US" altLang="en-US"/>
              <a:t>The offeror must identify any proposed subcontractors</a:t>
            </a:r>
          </a:p>
          <a:p>
            <a:pPr lvl="1"/>
            <a:r>
              <a:rPr lang="en-US" altLang="en-US"/>
              <a:t>Submit separate certifications for each subcontractor</a:t>
            </a:r>
            <a:endParaRPr lang="en-US" altLang="en-US" dirty="0"/>
          </a:p>
        </p:txBody>
      </p:sp>
      <p:sp>
        <p:nvSpPr>
          <p:cNvPr id="11266" name="Rectangle 2"/>
          <p:cNvSpPr>
            <a:spLocks noGrp="1" noRot="1" noChangeArrowheads="1"/>
          </p:cNvSpPr>
          <p:nvPr>
            <p:ph type="title"/>
          </p:nvPr>
        </p:nvSpPr>
        <p:spPr/>
        <p:txBody>
          <a:bodyPr/>
          <a:lstStyle/>
          <a:p>
            <a:r>
              <a:rPr lang="en-US" altLang="en-US"/>
              <a:t>Section l</a:t>
            </a:r>
            <a:br>
              <a:rPr lang="en-US" altLang="en-US"/>
            </a:br>
            <a:r>
              <a:rPr lang="en-US" altLang="en-US"/>
              <a:t>attachment a</a:t>
            </a: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45</a:t>
            </a:fld>
            <a:endParaRPr lang="en-US" altLang="en-US"/>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Offerors must provide all monitoring reports for the previous 18 months – including reports provided by this office</a:t>
            </a:r>
          </a:p>
          <a:p>
            <a:endParaRPr lang="en-US" altLang="en-US" dirty="0"/>
          </a:p>
          <a:p>
            <a:r>
              <a:rPr lang="en-US" altLang="en-US" dirty="0"/>
              <a:t>If an offeror is unable to provide monitoring reports due to private practice, they must expressly state so in its proposal</a:t>
            </a:r>
          </a:p>
          <a:p>
            <a:endParaRPr lang="en-US" altLang="en-US" dirty="0"/>
          </a:p>
          <a:p>
            <a:r>
              <a:rPr lang="en-US" altLang="en-US" dirty="0"/>
              <a:t>To be considered technically acceptable, the offeror:</a:t>
            </a:r>
          </a:p>
          <a:p>
            <a:endParaRPr lang="en-US" altLang="en-US" dirty="0"/>
          </a:p>
          <a:p>
            <a:pPr lvl="1"/>
            <a:r>
              <a:rPr lang="en-US" altLang="en-US" dirty="0"/>
              <a:t>Must have received a rating of satisfactory or higher on all monitoring reports, or</a:t>
            </a:r>
          </a:p>
          <a:p>
            <a:pPr lvl="1"/>
            <a:r>
              <a:rPr lang="en-US" altLang="en-US" dirty="0"/>
              <a:t>Provide evidence that unsatisfactory performance was resolved</a:t>
            </a:r>
          </a:p>
          <a:p>
            <a:endParaRPr lang="en-US" altLang="en-US" dirty="0"/>
          </a:p>
        </p:txBody>
      </p:sp>
      <p:sp>
        <p:nvSpPr>
          <p:cNvPr id="11266" name="Rectangle 2"/>
          <p:cNvSpPr>
            <a:spLocks noGrp="1" noRot="1" noChangeArrowheads="1"/>
          </p:cNvSpPr>
          <p:nvPr>
            <p:ph type="title"/>
          </p:nvPr>
        </p:nvSpPr>
        <p:spPr/>
        <p:txBody>
          <a:bodyPr/>
          <a:lstStyle/>
          <a:p>
            <a:r>
              <a:rPr lang="en-US" altLang="en-US"/>
              <a:t>Section L</a:t>
            </a:r>
            <a:br>
              <a:rPr lang="en-US" altLang="en-US"/>
            </a:br>
            <a:r>
              <a:rPr lang="en-US" altLang="en-US"/>
              <a:t>attachment b</a:t>
            </a: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46</a:t>
            </a:fld>
            <a:endParaRPr lang="en-US" altLang="en-US"/>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Monitoring Reports for Subcontractors:</a:t>
            </a:r>
          </a:p>
          <a:p>
            <a:endParaRPr lang="en-US" altLang="en-US" dirty="0"/>
          </a:p>
          <a:p>
            <a:pPr lvl="1"/>
            <a:r>
              <a:rPr lang="en-US" altLang="en-US" dirty="0"/>
              <a:t>Monitoring Reports for subcontractors do not need to be provided.</a:t>
            </a:r>
          </a:p>
          <a:p>
            <a:pPr lvl="1"/>
            <a:endParaRPr lang="en-US" altLang="en-US" dirty="0"/>
          </a:p>
          <a:p>
            <a:pPr lvl="1"/>
            <a:r>
              <a:rPr lang="en-US" altLang="en-US" dirty="0"/>
              <a:t>However, onsite evaluations will be individually performed for all subcontractors.</a:t>
            </a:r>
          </a:p>
          <a:p>
            <a:endParaRPr lang="en-US" altLang="en-US" dirty="0"/>
          </a:p>
        </p:txBody>
      </p:sp>
      <p:sp>
        <p:nvSpPr>
          <p:cNvPr id="11266" name="Rectangle 2"/>
          <p:cNvSpPr>
            <a:spLocks noGrp="1" noRot="1" noChangeArrowheads="1"/>
          </p:cNvSpPr>
          <p:nvPr>
            <p:ph type="title"/>
          </p:nvPr>
        </p:nvSpPr>
        <p:spPr/>
        <p:txBody>
          <a:bodyPr/>
          <a:lstStyle/>
          <a:p>
            <a:r>
              <a:rPr lang="en-US" altLang="en-US"/>
              <a:t>Section l</a:t>
            </a:r>
            <a:br>
              <a:rPr lang="en-US" altLang="en-US"/>
            </a:br>
            <a:r>
              <a:rPr lang="en-US" altLang="en-US"/>
              <a:t>attachment b</a:t>
            </a: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47</a:t>
            </a:fld>
            <a:endParaRPr lang="en-US" altLang="en-US"/>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lnSpcReduction="10000"/>
          </a:bodyPr>
          <a:lstStyle/>
          <a:p>
            <a:r>
              <a:rPr lang="en-US" altLang="en-US" dirty="0"/>
              <a:t>Offerors must:</a:t>
            </a:r>
          </a:p>
          <a:p>
            <a:endParaRPr lang="en-US" altLang="en-US" dirty="0"/>
          </a:p>
          <a:p>
            <a:pPr lvl="1"/>
            <a:r>
              <a:rPr lang="en-US" altLang="en-US" dirty="0"/>
              <a:t>Expressly state each location at which the offeror and any proposed subcontractor intend to provide services in response to this solicitation.</a:t>
            </a:r>
          </a:p>
          <a:p>
            <a:pPr lvl="1"/>
            <a:r>
              <a:rPr lang="en-US" altLang="en-US" dirty="0"/>
              <a:t>Offerors must include copies of all applicable business and/or operating licenses  as required by state and local laws and regulations.</a:t>
            </a:r>
          </a:p>
          <a:p>
            <a:pPr lvl="1"/>
            <a:r>
              <a:rPr lang="en-US" altLang="en-US" dirty="0"/>
              <a:t>Offerors must Include copies of compliance with all federal, state and local fire, safety and health codes for all sites.</a:t>
            </a:r>
          </a:p>
          <a:p>
            <a:endParaRPr lang="en-US" altLang="en-US" dirty="0"/>
          </a:p>
          <a:p>
            <a:r>
              <a:rPr lang="en-US" altLang="en-US" dirty="0"/>
              <a:t>Offerors are responsible for ensuring that proposed subcontractors have all applicable business and/or operating licenses, as required by state and local laws and regulations</a:t>
            </a:r>
          </a:p>
        </p:txBody>
      </p:sp>
      <p:sp>
        <p:nvSpPr>
          <p:cNvPr id="11266" name="Rectangle 2"/>
          <p:cNvSpPr>
            <a:spLocks noGrp="1" noRot="1" noChangeArrowheads="1"/>
          </p:cNvSpPr>
          <p:nvPr>
            <p:ph type="title"/>
          </p:nvPr>
        </p:nvSpPr>
        <p:spPr/>
        <p:txBody>
          <a:bodyPr/>
          <a:lstStyle/>
          <a:p>
            <a:r>
              <a:rPr lang="en-US" altLang="en-US"/>
              <a:t>Section l</a:t>
            </a:r>
            <a:br>
              <a:rPr lang="en-US" altLang="en-US"/>
            </a:br>
            <a:r>
              <a:rPr lang="en-US" altLang="en-US"/>
              <a:t>attachment b</a:t>
            </a: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48</a:t>
            </a:fld>
            <a:endParaRPr lang="en-US" altLang="en-US"/>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Complete Attachment C for all staff and subcontractors performing services under the resultant BPA</a:t>
            </a:r>
          </a:p>
          <a:p>
            <a:endParaRPr lang="en-US" altLang="en-US" dirty="0"/>
          </a:p>
          <a:p>
            <a:r>
              <a:rPr lang="en-US" altLang="en-US" dirty="0"/>
              <a:t>List project codes/services that staff will provide.</a:t>
            </a:r>
          </a:p>
          <a:p>
            <a:endParaRPr lang="en-US" altLang="en-US" dirty="0"/>
          </a:p>
          <a:p>
            <a:r>
              <a:rPr lang="en-US" altLang="en-US" dirty="0"/>
              <a:t>If multiple sites are being offered, clearly identify which staff will be performing which duties at which site.</a:t>
            </a:r>
          </a:p>
          <a:p>
            <a:endParaRPr lang="en-US" altLang="en-US" dirty="0"/>
          </a:p>
          <a:p>
            <a:r>
              <a:rPr lang="en-US" altLang="en-US" dirty="0"/>
              <a:t>Under credentials, list licenses and certifications for each staff as applicable.</a:t>
            </a:r>
          </a:p>
          <a:p>
            <a:endParaRPr lang="en-US" altLang="en-US" dirty="0"/>
          </a:p>
          <a:p>
            <a:r>
              <a:rPr lang="en-US" altLang="en-US" dirty="0"/>
              <a:t>Review and complete the certifications on Attachment C.</a:t>
            </a:r>
          </a:p>
          <a:p>
            <a:endParaRPr lang="en-US" altLang="en-US" dirty="0"/>
          </a:p>
          <a:p>
            <a:endParaRPr lang="en-US" altLang="en-US" dirty="0"/>
          </a:p>
        </p:txBody>
      </p:sp>
      <p:sp>
        <p:nvSpPr>
          <p:cNvPr id="11266" name="Rectangle 2"/>
          <p:cNvSpPr>
            <a:spLocks noGrp="1" noRot="1" noChangeArrowheads="1"/>
          </p:cNvSpPr>
          <p:nvPr>
            <p:ph type="title"/>
          </p:nvPr>
        </p:nvSpPr>
        <p:spPr/>
        <p:txBody>
          <a:bodyPr/>
          <a:lstStyle/>
          <a:p>
            <a:r>
              <a:rPr lang="en-US" altLang="en-US"/>
              <a:t>Section l</a:t>
            </a:r>
            <a:br>
              <a:rPr lang="en-US" altLang="en-US"/>
            </a:br>
            <a:r>
              <a:rPr lang="en-US" altLang="en-US"/>
              <a:t>attachment c</a:t>
            </a: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49</a:t>
            </a:fld>
            <a:endParaRPr lang="en-US" altLang="en-US"/>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p:txBody>
          <a:bodyPr>
            <a:normAutofit fontScale="92500" lnSpcReduction="10000"/>
          </a:bodyPr>
          <a:lstStyle/>
          <a:p>
            <a:endParaRPr lang="en-US" altLang="en-US" dirty="0"/>
          </a:p>
          <a:p>
            <a:r>
              <a:rPr lang="en-US" altLang="en-US" dirty="0"/>
              <a:t>The purpose of this toolbox is to:</a:t>
            </a:r>
          </a:p>
          <a:p>
            <a:endParaRPr lang="en-US" altLang="en-US" dirty="0"/>
          </a:p>
          <a:p>
            <a:pPr lvl="1"/>
            <a:r>
              <a:rPr lang="en-US" altLang="en-US" dirty="0"/>
              <a:t>Clarify the Request for Proposal (RFP) and process</a:t>
            </a:r>
          </a:p>
          <a:p>
            <a:pPr lvl="1"/>
            <a:endParaRPr lang="en-US" altLang="en-US" dirty="0"/>
          </a:p>
          <a:p>
            <a:pPr lvl="1"/>
            <a:r>
              <a:rPr lang="en-US" altLang="en-US" dirty="0"/>
              <a:t>Answer common questions</a:t>
            </a:r>
          </a:p>
          <a:p>
            <a:pPr lvl="1"/>
            <a:endParaRPr lang="en-US" altLang="en-US" dirty="0"/>
          </a:p>
          <a:p>
            <a:pPr lvl="1"/>
            <a:r>
              <a:rPr lang="en-US" altLang="en-US" dirty="0"/>
              <a:t>Help offerors submit proposals which are:</a:t>
            </a:r>
          </a:p>
          <a:p>
            <a:pPr lvl="1"/>
            <a:endParaRPr lang="en-US" altLang="en-US" dirty="0"/>
          </a:p>
          <a:p>
            <a:pPr lvl="2"/>
            <a:r>
              <a:rPr lang="en-US" altLang="en-US" dirty="0"/>
              <a:t>In order</a:t>
            </a:r>
          </a:p>
          <a:p>
            <a:pPr lvl="2"/>
            <a:r>
              <a:rPr lang="en-US" altLang="en-US" dirty="0"/>
              <a:t>Complete, and</a:t>
            </a:r>
          </a:p>
          <a:p>
            <a:pPr lvl="2"/>
            <a:r>
              <a:rPr lang="en-US" altLang="en-US" dirty="0"/>
              <a:t>Contain all the required documentation</a:t>
            </a:r>
          </a:p>
          <a:p>
            <a:pPr lvl="1"/>
            <a:endParaRPr lang="en-US" altLang="en-US" dirty="0"/>
          </a:p>
          <a:p>
            <a:r>
              <a:rPr lang="en-US" altLang="en-US" b="1" dirty="0">
                <a:solidFill>
                  <a:srgbClr val="FF0000"/>
                </a:solidFill>
              </a:rPr>
              <a:t>IMPORTANT: This toolbox does not replace or supersede the requirements prescribed in Section L of the RFP</a:t>
            </a:r>
          </a:p>
          <a:p>
            <a:endParaRPr lang="en-US" altLang="en-US" dirty="0"/>
          </a:p>
        </p:txBody>
      </p:sp>
      <p:sp>
        <p:nvSpPr>
          <p:cNvPr id="8194" name="Rectangle 2"/>
          <p:cNvSpPr>
            <a:spLocks noGrp="1" noRot="1" noChangeArrowheads="1"/>
          </p:cNvSpPr>
          <p:nvPr>
            <p:ph type="title"/>
          </p:nvPr>
        </p:nvSpPr>
        <p:spPr/>
        <p:txBody>
          <a:bodyPr/>
          <a:lstStyle/>
          <a:p>
            <a:r>
              <a:rPr lang="en-US" altLang="en-US"/>
              <a:t>PURPOSE</a:t>
            </a:r>
            <a:br>
              <a:rPr lang="en-US" altLang="en-US"/>
            </a:br>
            <a:endParaRPr lang="en-US" altLang="en-US" dirty="0"/>
          </a:p>
        </p:txBody>
      </p:sp>
      <p:sp>
        <p:nvSpPr>
          <p:cNvPr id="1126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AF2C8D36-3674-4B24-9F72-34D0F21AF397}" type="slidenum">
              <a:rPr lang="en-US" altLang="en-US" smtClean="0"/>
              <a:pPr/>
              <a:t>5</a:t>
            </a:fld>
            <a:endParaRPr lang="en-US" altLang="en-US"/>
          </a:p>
        </p:txBody>
      </p:sp>
      <p:pic>
        <p:nvPicPr>
          <p:cNvPr id="11269"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Provide 3 references for whom offeror has provided services, identified in this RFP, within the past 3 years.</a:t>
            </a:r>
          </a:p>
          <a:p>
            <a:endParaRPr lang="en-US" altLang="en-US" dirty="0"/>
          </a:p>
          <a:p>
            <a:r>
              <a:rPr lang="en-US" altLang="en-US" dirty="0"/>
              <a:t>US Probation Officers or US Pretrial Officers in this district cannot be listed as references.</a:t>
            </a:r>
          </a:p>
          <a:p>
            <a:endParaRPr lang="en-US" altLang="en-US" dirty="0"/>
          </a:p>
          <a:p>
            <a:r>
              <a:rPr lang="en-US" altLang="en-US" dirty="0"/>
              <a:t>Provide current contact information.</a:t>
            </a:r>
          </a:p>
          <a:p>
            <a:endParaRPr lang="en-US" altLang="en-US" dirty="0"/>
          </a:p>
        </p:txBody>
      </p:sp>
      <p:sp>
        <p:nvSpPr>
          <p:cNvPr id="11266" name="Rectangle 2"/>
          <p:cNvSpPr>
            <a:spLocks noGrp="1" noRot="1" noChangeArrowheads="1"/>
          </p:cNvSpPr>
          <p:nvPr>
            <p:ph type="title"/>
          </p:nvPr>
        </p:nvSpPr>
        <p:spPr/>
        <p:txBody>
          <a:bodyPr/>
          <a:lstStyle/>
          <a:p>
            <a:r>
              <a:rPr lang="en-US" altLang="en-US"/>
              <a:t>Section L</a:t>
            </a:r>
            <a:br>
              <a:rPr lang="en-US" altLang="en-US"/>
            </a:br>
            <a:r>
              <a:rPr lang="en-US" altLang="en-US"/>
              <a:t>attachment d</a:t>
            </a: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50</a:t>
            </a:fld>
            <a:endParaRPr lang="en-US" altLang="en-US"/>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SECTION M</a:t>
            </a:r>
          </a:p>
        </p:txBody>
      </p:sp>
      <p:sp>
        <p:nvSpPr>
          <p:cNvPr id="60420"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AD577CD1-E1A5-47DF-804F-65B838E97C17}" type="slidenum">
              <a:rPr lang="en-US" altLang="en-US" smtClean="0">
                <a:latin typeface="Arial" charset="0"/>
              </a:rPr>
              <a:pPr/>
              <a:t>51</a:t>
            </a:fld>
            <a:endParaRPr lang="en-US" altLang="en-US">
              <a:latin typeface="Arial" charset="0"/>
            </a:endParaRPr>
          </a:p>
        </p:txBody>
      </p:sp>
      <p:pic>
        <p:nvPicPr>
          <p:cNvPr id="60421"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a:bodyPr>
          <a:lstStyle/>
          <a:p>
            <a:pPr marL="274320" eaLnBrk="1" fontAlgn="auto" hangingPunct="1">
              <a:spcAft>
                <a:spcPts val="0"/>
              </a:spcAft>
              <a:defRPr/>
            </a:pPr>
            <a:r>
              <a:rPr lang="en-US" altLang="en-US" dirty="0"/>
              <a:t>Proposals will be evaluated using the pass/fail criteria listed in Section M.</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Proposals will be considered either:</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Technically Acceptable, or</a:t>
            </a:r>
          </a:p>
          <a:p>
            <a:pPr marL="548958" lvl="1" eaLnBrk="1" fontAlgn="auto" hangingPunct="1">
              <a:spcAft>
                <a:spcPts val="0"/>
              </a:spcAft>
              <a:defRPr/>
            </a:pPr>
            <a:r>
              <a:rPr lang="en-US" altLang="en-US" dirty="0"/>
              <a:t>Technically Unacceptable</a:t>
            </a:r>
          </a:p>
          <a:p>
            <a:pPr marL="274320" eaLnBrk="1" fontAlgn="auto" hangingPunct="1">
              <a:spcAft>
                <a:spcPts val="0"/>
              </a:spcAft>
              <a:defRPr/>
            </a:pPr>
            <a:endParaRPr lang="en-US" altLang="en-US" dirty="0"/>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52</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Section m</a:t>
            </a:r>
            <a:br>
              <a:rPr lang="en-US" altLang="en-US" sz="4000" dirty="0"/>
            </a:br>
            <a:r>
              <a:rPr lang="en-US" altLang="en-US" sz="4000" dirty="0"/>
              <a:t>evaluation</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The review of the criteria shall be based on the Offeror’s Technical Proposal, which contains:</a:t>
            </a:r>
          </a:p>
          <a:p>
            <a:pPr marL="45720" indent="0" eaLnBrk="1" fontAlgn="auto" hangingPunct="1">
              <a:spcAft>
                <a:spcPts val="0"/>
              </a:spcAft>
              <a:buNone/>
              <a:defRPr/>
            </a:pPr>
            <a:endParaRPr lang="en-US" altLang="en-US" dirty="0"/>
          </a:p>
          <a:p>
            <a:pPr lvl="1"/>
            <a:r>
              <a:rPr lang="en-US" altLang="en-US" dirty="0"/>
              <a:t>Attachment A – Certification of Compliance Statement</a:t>
            </a:r>
          </a:p>
          <a:p>
            <a:pPr lvl="1"/>
            <a:r>
              <a:rPr lang="en-US" altLang="en-US" dirty="0"/>
              <a:t>Attachment B – Background Statement</a:t>
            </a:r>
          </a:p>
          <a:p>
            <a:pPr lvl="1"/>
            <a:r>
              <a:rPr lang="en-US" altLang="en-US" dirty="0"/>
              <a:t>Attachment C – Preparation of Staff Qualifications</a:t>
            </a:r>
          </a:p>
          <a:p>
            <a:pPr lvl="1"/>
            <a:r>
              <a:rPr lang="en-US" altLang="en-US" dirty="0"/>
              <a:t>Attachment D – Offeror’s References</a:t>
            </a:r>
          </a:p>
          <a:p>
            <a:pPr marL="274320" eaLnBrk="1" fontAlgn="auto" hangingPunct="1">
              <a:spcAft>
                <a:spcPts val="0"/>
              </a:spcAft>
              <a:defRPr/>
            </a:pPr>
            <a:endParaRPr lang="en-US" altLang="en-US" dirty="0"/>
          </a:p>
          <a:p>
            <a:pPr marL="274320" eaLnBrk="1" fontAlgn="auto" hangingPunct="1">
              <a:spcAft>
                <a:spcPts val="0"/>
              </a:spcAft>
              <a:defRPr/>
            </a:pPr>
            <a:r>
              <a:rPr lang="en-US" altLang="en-US" b="1" dirty="0">
                <a:solidFill>
                  <a:srgbClr val="FF0000"/>
                </a:solidFill>
              </a:rPr>
              <a:t>Each of the attachments demonstrate how the offeror will perform/meet the requirements of the RFP.</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53</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Section m</a:t>
            </a:r>
            <a:br>
              <a:rPr lang="en-US" altLang="en-US" sz="4000" dirty="0"/>
            </a:br>
            <a:r>
              <a:rPr lang="en-US" altLang="en-US" sz="4000" dirty="0"/>
              <a:t>attachments a – d</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The Contracting Officer (CO) must be able to answer all questions: “Yes” in order for the proposal to be considered technically acceptable.</a:t>
            </a:r>
          </a:p>
          <a:p>
            <a:endParaRPr lang="en-US" altLang="en-US" dirty="0"/>
          </a:p>
          <a:p>
            <a:r>
              <a:rPr lang="en-US" altLang="en-US" dirty="0"/>
              <a:t>Any “No” response – even one “No” response – will result in the proposal being considered technically unacceptable.</a:t>
            </a:r>
          </a:p>
          <a:p>
            <a:endParaRPr lang="en-US" altLang="en-US" dirty="0"/>
          </a:p>
          <a:p>
            <a:r>
              <a:rPr lang="en-US" altLang="en-US" b="1" dirty="0">
                <a:solidFill>
                  <a:srgbClr val="FF0000"/>
                </a:solidFill>
              </a:rPr>
              <a:t>MAKE SURE ALL REQUIREMENTS LISTED IN SECTIONS L and M ARE ADDRESSED!!!</a:t>
            </a:r>
          </a:p>
          <a:p>
            <a:endParaRPr lang="en-US" altLang="en-US" dirty="0"/>
          </a:p>
          <a:p>
            <a:r>
              <a:rPr lang="en-US" altLang="en-US" dirty="0"/>
              <a:t>Only offers determined to be technically acceptable will receive Life of Agreement (LOA) Calculations.</a:t>
            </a:r>
          </a:p>
          <a:p>
            <a:endParaRPr lang="en-US" altLang="en-US" dirty="0"/>
          </a:p>
        </p:txBody>
      </p:sp>
      <p:sp>
        <p:nvSpPr>
          <p:cNvPr id="11266" name="Rectangle 2"/>
          <p:cNvSpPr>
            <a:spLocks noGrp="1" noRot="1" noChangeArrowheads="1"/>
          </p:cNvSpPr>
          <p:nvPr>
            <p:ph type="title"/>
          </p:nvPr>
        </p:nvSpPr>
        <p:spPr/>
        <p:txBody>
          <a:bodyPr/>
          <a:lstStyle/>
          <a:p>
            <a:r>
              <a:rPr lang="en-US" altLang="en-US"/>
              <a:t>Section M</a:t>
            </a:r>
            <a:br>
              <a:rPr lang="en-US" altLang="en-US"/>
            </a:br>
            <a:r>
              <a:rPr lang="en-US" altLang="en-US"/>
              <a:t>evaluation continued</a:t>
            </a:r>
            <a:endParaRPr lang="en-US" altLang="en-US" dirty="0"/>
          </a:p>
        </p:txBody>
      </p:sp>
      <p:sp>
        <p:nvSpPr>
          <p:cNvPr id="77827"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pPr/>
              <a:t>54</a:t>
            </a:fld>
            <a:endParaRPr lang="en-US" altLang="en-US"/>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2761547"/>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The offer, or offers, with the lowest overall price will be selected to receive on-site visits.</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The lowest price is based on the total cost to the government over the Life of the Agreement (LOA), which is a total cost calculation over </a:t>
            </a:r>
            <a:r>
              <a:rPr lang="en-US" altLang="en-US" u="sng" dirty="0"/>
              <a:t>all three years</a:t>
            </a:r>
            <a:r>
              <a:rPr lang="en-US" altLang="en-US" dirty="0"/>
              <a:t>.</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Only the offeror, or offerors, who are Technically Acceptable, </a:t>
            </a:r>
            <a:r>
              <a:rPr lang="en-US" altLang="en-US" u="sng" dirty="0"/>
              <a:t>and</a:t>
            </a:r>
            <a:r>
              <a:rPr lang="en-US" altLang="en-US" dirty="0"/>
              <a:t> Lowest Priced, will receive on-site visits.</a:t>
            </a:r>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55</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Section m</a:t>
            </a:r>
            <a:br>
              <a:rPr lang="en-US" altLang="en-US" sz="4000" dirty="0"/>
            </a:br>
            <a:r>
              <a:rPr lang="en-US" altLang="en-US" sz="4000" dirty="0"/>
              <a:t>lowest price selections</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7344925"/>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a:bodyPr>
          <a:lstStyle/>
          <a:p>
            <a:pPr marL="274320" eaLnBrk="1" fontAlgn="auto" hangingPunct="1">
              <a:spcAft>
                <a:spcPts val="0"/>
              </a:spcAft>
              <a:defRPr/>
            </a:pPr>
            <a:r>
              <a:rPr lang="en-US" altLang="en-US" dirty="0"/>
              <a:t>For each required service, calculations will be made to determine the total price over the Life of the Agreement (LOA), which is a total cost calculation over all three years.</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To calculate the LOA:</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The EMQs for each project code are multiplied by 12, to achieve the total yearly quantities.</a:t>
            </a:r>
          </a:p>
          <a:p>
            <a:pPr marL="548958" lvl="1" eaLnBrk="1" fontAlgn="auto" hangingPunct="1">
              <a:spcAft>
                <a:spcPts val="0"/>
              </a:spcAft>
              <a:defRPr/>
            </a:pPr>
            <a:r>
              <a:rPr lang="en-US" altLang="en-US" dirty="0"/>
              <a:t>The yearly quantity are multiplied by the Unit Price provided by the offeror to obtain the total costs for each year.</a:t>
            </a:r>
          </a:p>
          <a:p>
            <a:pPr marL="548958" lvl="1" eaLnBrk="1" fontAlgn="auto" hangingPunct="1">
              <a:spcAft>
                <a:spcPts val="0"/>
              </a:spcAft>
              <a:defRPr/>
            </a:pPr>
            <a:r>
              <a:rPr lang="en-US" altLang="en-US" dirty="0"/>
              <a:t>The yearly LOAs are added together to obtain total Life of Agreement cost for all three years.</a:t>
            </a:r>
          </a:p>
          <a:p>
            <a:pPr marL="45720" indent="0" eaLnBrk="1" fontAlgn="auto" hangingPunct="1">
              <a:spcAft>
                <a:spcPts val="0"/>
              </a:spcAft>
              <a:buNone/>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56</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Section m</a:t>
            </a:r>
            <a:br>
              <a:rPr lang="en-US" altLang="en-US" sz="4000" dirty="0"/>
            </a:br>
            <a:r>
              <a:rPr lang="en-US" altLang="en-US" sz="4000" dirty="0" err="1"/>
              <a:t>loa</a:t>
            </a:r>
            <a:r>
              <a:rPr lang="en-US" altLang="en-US" sz="4000" dirty="0"/>
              <a:t> calculations</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LOA formula:</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Estimated Monthly Quantity (EMQ) X 12 = Yearly Quantity (Calculated for each Project Code)</a:t>
            </a:r>
          </a:p>
          <a:p>
            <a:pPr marL="548958" lvl="1" eaLnBrk="1" fontAlgn="auto" hangingPunct="1">
              <a:spcAft>
                <a:spcPts val="0"/>
              </a:spcAft>
              <a:defRPr/>
            </a:pPr>
            <a:r>
              <a:rPr lang="en-US" altLang="en-US" dirty="0"/>
              <a:t>The sum of Year 1 Quantities X Offeror’s Prices = 1</a:t>
            </a:r>
            <a:r>
              <a:rPr lang="en-US" altLang="en-US" baseline="30000" dirty="0"/>
              <a:t>st</a:t>
            </a:r>
            <a:r>
              <a:rPr lang="en-US" altLang="en-US" dirty="0"/>
              <a:t> Year Cost</a:t>
            </a:r>
          </a:p>
          <a:p>
            <a:pPr marL="548958" lvl="1" eaLnBrk="1" fontAlgn="auto" hangingPunct="1">
              <a:spcAft>
                <a:spcPts val="0"/>
              </a:spcAft>
              <a:defRPr/>
            </a:pPr>
            <a:r>
              <a:rPr lang="en-US" altLang="en-US" dirty="0"/>
              <a:t>The sum of Year 2 Quantities X Offeror’s Prices = 2</a:t>
            </a:r>
            <a:r>
              <a:rPr lang="en-US" altLang="en-US" baseline="30000" dirty="0"/>
              <a:t>nd</a:t>
            </a:r>
            <a:r>
              <a:rPr lang="en-US" altLang="en-US" dirty="0"/>
              <a:t> Year Cost</a:t>
            </a:r>
          </a:p>
          <a:p>
            <a:pPr marL="548958" lvl="1" eaLnBrk="1" fontAlgn="auto" hangingPunct="1">
              <a:spcAft>
                <a:spcPts val="0"/>
              </a:spcAft>
              <a:defRPr/>
            </a:pPr>
            <a:r>
              <a:rPr lang="en-US" altLang="en-US" dirty="0"/>
              <a:t>The sum of Year 3 Quantities X Offeror’s Prices = 3</a:t>
            </a:r>
            <a:r>
              <a:rPr lang="en-US" altLang="en-US" baseline="30000" dirty="0"/>
              <a:t>rd</a:t>
            </a:r>
            <a:r>
              <a:rPr lang="en-US" altLang="en-US" dirty="0"/>
              <a:t> Year Cost</a:t>
            </a:r>
          </a:p>
          <a:p>
            <a:pPr marL="548958" lvl="1" eaLnBrk="1" fontAlgn="auto" hangingPunct="1">
              <a:spcAft>
                <a:spcPts val="0"/>
              </a:spcAft>
              <a:defRPr/>
            </a:pPr>
            <a:r>
              <a:rPr lang="en-US" altLang="en-US" dirty="0"/>
              <a:t>The sum of the 1</a:t>
            </a:r>
            <a:r>
              <a:rPr lang="en-US" altLang="en-US" baseline="30000" dirty="0"/>
              <a:t>st</a:t>
            </a:r>
            <a:r>
              <a:rPr lang="en-US" altLang="en-US" dirty="0"/>
              <a:t> Year, 2</a:t>
            </a:r>
            <a:r>
              <a:rPr lang="en-US" altLang="en-US" baseline="30000" dirty="0"/>
              <a:t>nd</a:t>
            </a:r>
            <a:r>
              <a:rPr lang="en-US" altLang="en-US" dirty="0"/>
              <a:t> Year and 3</a:t>
            </a:r>
            <a:r>
              <a:rPr lang="en-US" altLang="en-US" baseline="30000" dirty="0"/>
              <a:t>rd</a:t>
            </a:r>
            <a:r>
              <a:rPr lang="en-US" altLang="en-US" dirty="0"/>
              <a:t> Year Costs = Total Cost (LOA)</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An LOA calculator may be found under Offeror’s Resources, which offerors may use to calculate the estimated total of the agreement.</a:t>
            </a:r>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57</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Section m</a:t>
            </a:r>
            <a:br>
              <a:rPr lang="en-US" altLang="en-US" sz="4000" dirty="0"/>
            </a:br>
            <a:r>
              <a:rPr lang="en-US" altLang="en-US" sz="4000" dirty="0" err="1"/>
              <a:t>loa</a:t>
            </a:r>
            <a:r>
              <a:rPr lang="en-US" altLang="en-US" sz="4000" dirty="0"/>
              <a:t> calculations </a:t>
            </a:r>
            <a:r>
              <a:rPr lang="en-US" altLang="en-US" sz="4000" dirty="0" err="1"/>
              <a:t>Con’t</a:t>
            </a:r>
            <a:endParaRPr lang="en-US" altLang="en-US" sz="4000" dirty="0"/>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0343354"/>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On site visits are conducted for proposals which are technically acceptable </a:t>
            </a:r>
            <a:r>
              <a:rPr lang="en-US" altLang="en-US" u="sng" dirty="0"/>
              <a:t>and</a:t>
            </a:r>
            <a:r>
              <a:rPr lang="en-US" altLang="en-US" dirty="0"/>
              <a:t> lowest bid.</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They are conducted to verify that the offeror’s facility complies with the requirements of the RFP.</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There will be on-site visits for all subcontractors providing services.</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Offerors who were not lowest priced will not receive on-site visits.</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58</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Section m</a:t>
            </a:r>
            <a:br>
              <a:rPr lang="en-US" altLang="en-US" sz="4000" dirty="0"/>
            </a:br>
            <a:r>
              <a:rPr lang="en-US" altLang="en-US" sz="4000" dirty="0"/>
              <a:t>on-site visits</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Submitting your proposal</a:t>
            </a:r>
          </a:p>
        </p:txBody>
      </p:sp>
      <p:sp>
        <p:nvSpPr>
          <p:cNvPr id="65540"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3F9DD6B3-EB00-4762-A2D4-CA8BA1439DBC}" type="slidenum">
              <a:rPr lang="en-US" altLang="en-US" smtClean="0">
                <a:latin typeface="Arial" charset="0"/>
              </a:rPr>
              <a:pPr/>
              <a:t>59</a:t>
            </a:fld>
            <a:endParaRPr lang="en-US" altLang="en-US">
              <a:latin typeface="Arial" charset="0"/>
            </a:endParaRPr>
          </a:p>
        </p:txBody>
      </p:sp>
      <p:pic>
        <p:nvPicPr>
          <p:cNvPr id="65541"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a:normAutofit lnSpcReduction="10000"/>
          </a:bodyPr>
          <a:lstStyle/>
          <a:p>
            <a:r>
              <a:rPr lang="en-US" altLang="en-US" dirty="0"/>
              <a:t>AO 			Administrative Office of the United</a:t>
            </a:r>
          </a:p>
          <a:p>
            <a:pPr marL="44450" indent="0">
              <a:buNone/>
            </a:pPr>
            <a:r>
              <a:rPr lang="en-US" altLang="en-US" dirty="0"/>
              <a:t>			States Courts.</a:t>
            </a:r>
          </a:p>
          <a:p>
            <a:r>
              <a:rPr lang="en-US" altLang="en-US" dirty="0"/>
              <a:t>BPA	 		Blanket Purchase Agreement</a:t>
            </a:r>
          </a:p>
          <a:p>
            <a:r>
              <a:rPr lang="en-US" altLang="en-US" dirty="0"/>
              <a:t>CO			Contracting Officer</a:t>
            </a:r>
          </a:p>
          <a:p>
            <a:r>
              <a:rPr lang="en-US" dirty="0"/>
              <a:t>Defendant		Adult supervised by USPSO</a:t>
            </a:r>
          </a:p>
          <a:p>
            <a:r>
              <a:rPr lang="en-US" dirty="0"/>
              <a:t>Offender		Adult supervised by USPO</a:t>
            </a:r>
          </a:p>
          <a:p>
            <a:r>
              <a:rPr lang="en-US" altLang="en-US" dirty="0"/>
              <a:t>PC			Project Code</a:t>
            </a:r>
          </a:p>
          <a:p>
            <a:r>
              <a:rPr lang="en-US" altLang="en-US" dirty="0"/>
              <a:t>RFP	 		Request for Proposal</a:t>
            </a:r>
          </a:p>
          <a:p>
            <a:r>
              <a:rPr lang="en-US" altLang="en-US" dirty="0"/>
              <a:t>Solicitation #	The number assigned to each solicitation</a:t>
            </a:r>
          </a:p>
          <a:p>
            <a:pPr marL="44450" indent="0">
              <a:buNone/>
            </a:pPr>
            <a:r>
              <a:rPr lang="en-US" altLang="en-US" dirty="0"/>
              <a:t>			(Note: This number becomes the BPA #			after award)</a:t>
            </a:r>
          </a:p>
          <a:p>
            <a:r>
              <a:rPr lang="en-US" dirty="0"/>
              <a:t>USPO 		United States Probation Officer</a:t>
            </a:r>
          </a:p>
          <a:p>
            <a:r>
              <a:rPr lang="en-US" dirty="0"/>
              <a:t>USPSO		United States Pretrial Services Officer</a:t>
            </a:r>
          </a:p>
          <a:p>
            <a:endParaRPr lang="en-US" altLang="en-US" dirty="0"/>
          </a:p>
          <a:p>
            <a:endParaRPr lang="en-US" altLang="en-US" dirty="0"/>
          </a:p>
          <a:p>
            <a:pPr lvl="1"/>
            <a:endParaRPr lang="en-US" altLang="en-US" dirty="0"/>
          </a:p>
        </p:txBody>
      </p:sp>
      <p:sp>
        <p:nvSpPr>
          <p:cNvPr id="9218" name="Rectangle 2"/>
          <p:cNvSpPr>
            <a:spLocks noGrp="1" noRot="1" noChangeArrowheads="1"/>
          </p:cNvSpPr>
          <p:nvPr>
            <p:ph type="title"/>
          </p:nvPr>
        </p:nvSpPr>
        <p:spPr/>
        <p:txBody>
          <a:bodyPr/>
          <a:lstStyle/>
          <a:p>
            <a:r>
              <a:rPr lang="en-US"/>
              <a:t>Commonly Used</a:t>
            </a:r>
            <a:br>
              <a:rPr lang="en-US"/>
            </a:br>
            <a:r>
              <a:rPr lang="en-US"/>
              <a:t>ACRONYMS AND TERMS</a:t>
            </a:r>
            <a:endParaRPr lang="en-US" dirty="0"/>
          </a:p>
        </p:txBody>
      </p:sp>
      <p:sp>
        <p:nvSpPr>
          <p:cNvPr id="12291"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344ADC10-C72B-4D0E-83AF-84229CB19D3E}" type="slidenum">
              <a:rPr lang="en-US" altLang="en-US" smtClean="0"/>
              <a:pPr/>
              <a:t>6</a:t>
            </a:fld>
            <a:endParaRPr lang="en-US" altLang="en-US"/>
          </a:p>
        </p:txBody>
      </p:sp>
      <p:pic>
        <p:nvPicPr>
          <p:cNvPr id="12293"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The original proposal and the specified number of copies must be received at the location specified in Section A, by the date and time indicated. </a:t>
            </a:r>
            <a:r>
              <a:rPr lang="en-US" altLang="en-US" dirty="0">
                <a:solidFill>
                  <a:srgbClr val="FF0000"/>
                </a:solidFill>
              </a:rPr>
              <a:t>IMPORTANT: Late is late, and proposals not received before the due date will not be considered for award.</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The original proposal and on all copies must contain the original signatures in Section A.</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Use the Offeror’s Proposal Checklist to ensure your proposal is in order, complete, and includes all the required documentation. You can fine the Offeror’s Proposal Checklist under Offeror’s Resources.</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60</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Submitting</a:t>
            </a:r>
            <a:br>
              <a:rPr lang="en-US" altLang="en-US" sz="4000" dirty="0"/>
            </a:br>
            <a:r>
              <a:rPr lang="en-US" altLang="en-US" sz="4000" dirty="0"/>
              <a:t>your proposal</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fontScale="92500" lnSpcReduction="20000"/>
          </a:bodyPr>
          <a:lstStyle/>
          <a:p>
            <a:pPr marL="274320" eaLnBrk="1" fontAlgn="auto" hangingPunct="1">
              <a:spcAft>
                <a:spcPts val="0"/>
              </a:spcAft>
              <a:defRPr/>
            </a:pPr>
            <a:r>
              <a:rPr lang="en-US" altLang="en-US" dirty="0"/>
              <a:t>Your final proposal should contain </a:t>
            </a:r>
            <a:r>
              <a:rPr lang="en-US" altLang="en-US" u="sng" dirty="0"/>
              <a:t>ALL</a:t>
            </a:r>
            <a:r>
              <a:rPr lang="en-US" altLang="en-US" dirty="0"/>
              <a:t> of the following (in this order if possible):</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Cover Page</a:t>
            </a:r>
          </a:p>
          <a:p>
            <a:pPr marL="548958" lvl="1" eaLnBrk="1" fontAlgn="auto" hangingPunct="1">
              <a:spcAft>
                <a:spcPts val="0"/>
              </a:spcAft>
              <a:defRPr/>
            </a:pPr>
            <a:r>
              <a:rPr lang="en-US" altLang="en-US" dirty="0"/>
              <a:t>Section A – Solicitation/Offer/Acceptance, Form AO 367</a:t>
            </a:r>
          </a:p>
          <a:p>
            <a:pPr marL="548958" lvl="1" eaLnBrk="1" fontAlgn="auto" hangingPunct="1">
              <a:spcAft>
                <a:spcPts val="0"/>
              </a:spcAft>
              <a:defRPr/>
            </a:pPr>
            <a:r>
              <a:rPr lang="en-US" altLang="en-US" dirty="0"/>
              <a:t>Section B – Supplies or Services and Offeror’s Prices</a:t>
            </a:r>
          </a:p>
          <a:p>
            <a:pPr marL="548958" lvl="1" eaLnBrk="1" fontAlgn="auto" hangingPunct="1">
              <a:spcAft>
                <a:spcPts val="0"/>
              </a:spcAft>
              <a:defRPr/>
            </a:pPr>
            <a:r>
              <a:rPr lang="en-US" altLang="en-US" dirty="0"/>
              <a:t>Section K – Representations, Certifications, and Other Statements of Offeror</a:t>
            </a:r>
          </a:p>
          <a:p>
            <a:pPr marL="548958" lvl="1" eaLnBrk="1" fontAlgn="auto" hangingPunct="1">
              <a:spcAft>
                <a:spcPts val="0"/>
              </a:spcAft>
              <a:defRPr/>
            </a:pPr>
            <a:r>
              <a:rPr lang="en-US" altLang="en-US" dirty="0"/>
              <a:t>Attachment A – Certification of Compliance Statement</a:t>
            </a:r>
          </a:p>
          <a:p>
            <a:pPr marL="548958" lvl="1" eaLnBrk="1" fontAlgn="auto" hangingPunct="1">
              <a:spcAft>
                <a:spcPts val="0"/>
              </a:spcAft>
              <a:defRPr/>
            </a:pPr>
            <a:r>
              <a:rPr lang="en-US" altLang="en-US" dirty="0"/>
              <a:t>Attachment B – Background Statement, including:</a:t>
            </a:r>
          </a:p>
          <a:p>
            <a:pPr marL="823595" lvl="2" eaLnBrk="1" fontAlgn="auto" hangingPunct="1">
              <a:spcAft>
                <a:spcPts val="0"/>
              </a:spcAft>
              <a:defRPr/>
            </a:pPr>
            <a:r>
              <a:rPr lang="en-US" altLang="en-US" dirty="0"/>
              <a:t>Monitoring reports</a:t>
            </a:r>
          </a:p>
          <a:p>
            <a:pPr marL="823595" lvl="2" eaLnBrk="1" fontAlgn="auto" hangingPunct="1">
              <a:spcAft>
                <a:spcPts val="0"/>
              </a:spcAft>
              <a:defRPr/>
            </a:pPr>
            <a:r>
              <a:rPr lang="en-US" altLang="en-US" dirty="0"/>
              <a:t>Performance Sites</a:t>
            </a:r>
          </a:p>
          <a:p>
            <a:pPr marL="823595" lvl="2" eaLnBrk="1" fontAlgn="auto" hangingPunct="1">
              <a:spcAft>
                <a:spcPts val="0"/>
              </a:spcAft>
              <a:defRPr/>
            </a:pPr>
            <a:r>
              <a:rPr lang="en-US" altLang="en-US" dirty="0"/>
              <a:t>Business and/or Operating Licenses</a:t>
            </a:r>
          </a:p>
          <a:p>
            <a:pPr marL="823595" lvl="2" eaLnBrk="1" fontAlgn="auto" hangingPunct="1">
              <a:spcAft>
                <a:spcPts val="0"/>
              </a:spcAft>
              <a:defRPr/>
            </a:pPr>
            <a:r>
              <a:rPr lang="en-US" altLang="en-US" dirty="0"/>
              <a:t>Fire, Safety and Health Codes</a:t>
            </a:r>
          </a:p>
          <a:p>
            <a:pPr marL="548958" lvl="1" eaLnBrk="1" fontAlgn="auto" hangingPunct="1">
              <a:spcAft>
                <a:spcPts val="0"/>
              </a:spcAft>
              <a:defRPr/>
            </a:pPr>
            <a:r>
              <a:rPr lang="en-US" altLang="en-US" dirty="0"/>
              <a:t>Attachment C – Staff Qualifications</a:t>
            </a:r>
          </a:p>
          <a:p>
            <a:pPr marL="548958" lvl="1" eaLnBrk="1" fontAlgn="auto" hangingPunct="1">
              <a:spcAft>
                <a:spcPts val="0"/>
              </a:spcAft>
              <a:defRPr/>
            </a:pPr>
            <a:r>
              <a:rPr lang="en-US" altLang="en-US" dirty="0"/>
              <a:t>Attachment D – Offeror’s References </a:t>
            </a:r>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61</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Submitting</a:t>
            </a:r>
            <a:br>
              <a:rPr lang="en-US" altLang="en-US" sz="4000" dirty="0"/>
            </a:br>
            <a:r>
              <a:rPr lang="en-US" altLang="en-US" sz="4000" dirty="0"/>
              <a:t>your proposal</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2494245"/>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a:bodyPr>
          <a:lstStyle/>
          <a:p>
            <a:pPr marL="274320" eaLnBrk="1" fontAlgn="auto" hangingPunct="1">
              <a:spcAft>
                <a:spcPts val="0"/>
              </a:spcAft>
              <a:defRPr/>
            </a:pPr>
            <a:r>
              <a:rPr lang="en-US" altLang="en-US" dirty="0"/>
              <a:t>You </a:t>
            </a:r>
            <a:r>
              <a:rPr lang="en-US" altLang="en-US" b="1" u="sng" dirty="0"/>
              <a:t>should not</a:t>
            </a:r>
            <a:r>
              <a:rPr lang="en-US" altLang="en-US" dirty="0"/>
              <a:t> submit with your proposal:</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Sections C through J, or</a:t>
            </a:r>
          </a:p>
          <a:p>
            <a:pPr marL="548958" lvl="1" eaLnBrk="1" fontAlgn="auto" hangingPunct="1">
              <a:spcAft>
                <a:spcPts val="0"/>
              </a:spcAft>
              <a:defRPr/>
            </a:pPr>
            <a:r>
              <a:rPr lang="en-US" altLang="en-US" dirty="0"/>
              <a:t>Section L (except attachments)</a:t>
            </a:r>
          </a:p>
          <a:p>
            <a:pPr marL="548958" lvl="1" eaLnBrk="1" fontAlgn="auto" hangingPunct="1">
              <a:spcAft>
                <a:spcPts val="0"/>
              </a:spcAft>
              <a:defRPr/>
            </a:pPr>
            <a:r>
              <a:rPr lang="en-US" altLang="en-US" dirty="0"/>
              <a:t>Section M</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You </a:t>
            </a:r>
            <a:r>
              <a:rPr lang="en-US" altLang="en-US" b="1" u="sng" dirty="0"/>
              <a:t>should not</a:t>
            </a:r>
            <a:r>
              <a:rPr lang="en-US" altLang="en-US" dirty="0"/>
              <a:t> submit a narrative with your proposal, explaining your approach to providing the services described in Section C. Attachment A is your certification that you will provide the services in compliance with the requirements in Section C.</a:t>
            </a:r>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62</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Submitting</a:t>
            </a:r>
            <a:br>
              <a:rPr lang="en-US" altLang="en-US" sz="4000" dirty="0"/>
            </a:br>
            <a:r>
              <a:rPr lang="en-US" altLang="en-US" sz="4000" dirty="0"/>
              <a:t>your proposal</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5770716"/>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a:bodyPr>
          <a:lstStyle/>
          <a:p>
            <a:pPr marL="274320" eaLnBrk="1" fontAlgn="auto" hangingPunct="1">
              <a:spcAft>
                <a:spcPts val="0"/>
              </a:spcAft>
              <a:defRPr/>
            </a:pPr>
            <a:r>
              <a:rPr lang="en-US" altLang="en-US" dirty="0"/>
              <a:t>You should retain a copy the entire solicitation for your records, as well as a copy of your proposal</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Sections A through J will become the Statement of Work (SOW).</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The SOW prescribes how the selected vendor will provide services.</a:t>
            </a:r>
          </a:p>
          <a:p>
            <a:pPr marL="548958" lvl="1" eaLnBrk="1" fontAlgn="auto" hangingPunct="1">
              <a:spcAft>
                <a:spcPts val="0"/>
              </a:spcAft>
              <a:defRPr/>
            </a:pPr>
            <a:endParaRPr lang="en-US" altLang="en-US" dirty="0"/>
          </a:p>
          <a:p>
            <a:pPr marL="548958" lvl="1" eaLnBrk="1" fontAlgn="auto" hangingPunct="1">
              <a:spcAft>
                <a:spcPts val="0"/>
              </a:spcAft>
              <a:defRPr/>
            </a:pPr>
            <a:r>
              <a:rPr lang="en-US" altLang="en-US" dirty="0"/>
              <a:t>The SOW will be used to monitor the vendor’s performance throughout the duration of the BPA.</a:t>
            </a:r>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63</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Submitting</a:t>
            </a:r>
            <a:br>
              <a:rPr lang="en-US" altLang="en-US" sz="4000" dirty="0"/>
            </a:br>
            <a:r>
              <a:rPr lang="en-US" altLang="en-US" sz="4000" dirty="0"/>
              <a:t>your proposal</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4414265"/>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In addition to the original and one copy, we are requesting an electronic copy be sent to </a:t>
            </a:r>
            <a:r>
              <a:rPr lang="en-US" altLang="en-US" dirty="0">
                <a:hlinkClick r:id="rId3"/>
              </a:rPr>
              <a:t>michael_smith@caep.uscourts.gov</a:t>
            </a:r>
            <a:r>
              <a:rPr lang="en-US" altLang="en-US" dirty="0"/>
              <a:t> </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Note:</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If you do not send an electronic copy, it will not be held against your agency and your proposal will still be evaluated to determine if it is technically </a:t>
            </a:r>
            <a:r>
              <a:rPr lang="en-US" altLang="en-US" dirty="0" err="1"/>
              <a:t>acceptble</a:t>
            </a:r>
            <a:r>
              <a:rPr lang="en-US" altLang="en-US" dirty="0"/>
              <a:t>.</a:t>
            </a:r>
          </a:p>
          <a:p>
            <a:pPr marL="548958" lvl="1" eaLnBrk="1" fontAlgn="auto" hangingPunct="1">
              <a:spcAft>
                <a:spcPts val="0"/>
              </a:spcAft>
              <a:defRPr/>
            </a:pPr>
            <a:endParaRPr lang="en-US" altLang="en-US" dirty="0"/>
          </a:p>
          <a:p>
            <a:pPr marL="548958" lvl="1" eaLnBrk="1" fontAlgn="auto" hangingPunct="1">
              <a:spcAft>
                <a:spcPts val="0"/>
              </a:spcAft>
              <a:defRPr/>
            </a:pPr>
            <a:r>
              <a:rPr lang="en-US" altLang="en-US" dirty="0"/>
              <a:t>However, if you only send an electronic copy and do not send the original and one copy, your proposal will be found technically unacceptable</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64</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Submitting</a:t>
            </a:r>
            <a:br>
              <a:rPr lang="en-US" altLang="en-US" sz="4000" dirty="0"/>
            </a:br>
            <a:r>
              <a:rPr lang="en-US" altLang="en-US" sz="4000" dirty="0"/>
              <a:t>your proposal</a:t>
            </a:r>
          </a:p>
        </p:txBody>
      </p:sp>
      <p:pic>
        <p:nvPicPr>
          <p:cNvPr id="77829" name="Picture 4">
            <a:hlinkClick r:id="rId4" action="ppaction://hlinksldjump"/>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5317790"/>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award</a:t>
            </a:r>
          </a:p>
        </p:txBody>
      </p:sp>
      <p:sp>
        <p:nvSpPr>
          <p:cNvPr id="67588"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22253A7E-9A9B-42A9-8048-BB8E5860B343}" type="slidenum">
              <a:rPr lang="en-US" altLang="en-US" smtClean="0">
                <a:latin typeface="Arial" charset="0"/>
              </a:rPr>
              <a:pPr/>
              <a:t>65</a:t>
            </a:fld>
            <a:endParaRPr lang="en-US" altLang="en-US">
              <a:latin typeface="Arial" charset="0"/>
            </a:endParaRPr>
          </a:p>
        </p:txBody>
      </p:sp>
      <p:pic>
        <p:nvPicPr>
          <p:cNvPr id="6758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BPAs will be awarded to the offeror who submitted a proposal that is both:</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Technically acceptable, and</a:t>
            </a:r>
          </a:p>
          <a:p>
            <a:pPr marL="548958" lvl="1" eaLnBrk="1" fontAlgn="auto" hangingPunct="1">
              <a:spcAft>
                <a:spcPts val="0"/>
              </a:spcAft>
              <a:defRPr/>
            </a:pPr>
            <a:r>
              <a:rPr lang="en-US" altLang="en-US" dirty="0"/>
              <a:t>Lowest priced</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If more than one vendor is needed, an award will be made to:</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The technically acceptable, lowest priced offeror,</a:t>
            </a:r>
          </a:p>
          <a:p>
            <a:pPr marL="548958" lvl="1" eaLnBrk="1" fontAlgn="auto" hangingPunct="1">
              <a:spcAft>
                <a:spcPts val="0"/>
              </a:spcAft>
              <a:defRPr/>
            </a:pPr>
            <a:r>
              <a:rPr lang="en-US" altLang="en-US" dirty="0"/>
              <a:t>The next technically acceptable, lowest priced offeror,</a:t>
            </a:r>
          </a:p>
          <a:p>
            <a:pPr marL="548958" lvl="1" eaLnBrk="1" fontAlgn="auto" hangingPunct="1">
              <a:spcAft>
                <a:spcPts val="0"/>
              </a:spcAft>
              <a:defRPr/>
            </a:pPr>
            <a:r>
              <a:rPr lang="en-US" altLang="en-US" dirty="0"/>
              <a:t>Etc.</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66</a:t>
            </a:fld>
            <a:endParaRPr lang="en-US" altLang="en-US">
              <a:latin typeface="Arial" charset="0"/>
            </a:endParaRPr>
          </a:p>
        </p:txBody>
      </p:sp>
      <p:sp>
        <p:nvSpPr>
          <p:cNvPr id="11266" name="Rectangle 2"/>
          <p:cNvSpPr>
            <a:spLocks noGrp="1" noRot="1" noChangeArrowheads="1"/>
          </p:cNvSpPr>
          <p:nvPr>
            <p:ph type="title"/>
          </p:nvPr>
        </p:nvSpPr>
        <p:spPr/>
        <p:txBody>
          <a:bodyPr>
            <a:normAutofit/>
          </a:bodyPr>
          <a:lstStyle/>
          <a:p>
            <a:pPr eaLnBrk="1" fontAlgn="auto" hangingPunct="1">
              <a:spcAft>
                <a:spcPts val="0"/>
              </a:spcAft>
              <a:defRPr/>
            </a:pPr>
            <a:r>
              <a:rPr lang="en-US" altLang="en-US" sz="4000" dirty="0"/>
              <a:t>AWARD</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Summary</a:t>
            </a:r>
          </a:p>
        </p:txBody>
      </p:sp>
      <p:sp>
        <p:nvSpPr>
          <p:cNvPr id="69636"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6A233E21-ACA7-4587-95B0-855AD7F47D82}" type="slidenum">
              <a:rPr lang="en-US" altLang="en-US" smtClean="0">
                <a:latin typeface="Arial" charset="0"/>
              </a:rPr>
              <a:pPr/>
              <a:t>67</a:t>
            </a:fld>
            <a:endParaRPr lang="en-US" altLang="en-US">
              <a:latin typeface="Arial" charset="0"/>
            </a:endParaRPr>
          </a:p>
        </p:txBody>
      </p:sp>
      <p:pic>
        <p:nvPicPr>
          <p:cNvPr id="69637"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fontScale="92500"/>
          </a:bodyPr>
          <a:lstStyle/>
          <a:p>
            <a:pPr marL="274320" eaLnBrk="1" fontAlgn="auto" hangingPunct="1">
              <a:spcAft>
                <a:spcPts val="0"/>
              </a:spcAft>
              <a:defRPr/>
            </a:pPr>
            <a:r>
              <a:rPr lang="en-US" altLang="en-US" dirty="0"/>
              <a:t>Vendors are to complete and submit:</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Section A - Solicitation/Offer/Acceptance Form, AO 367</a:t>
            </a:r>
          </a:p>
          <a:p>
            <a:pPr marL="548958" lvl="1" eaLnBrk="1" fontAlgn="auto" hangingPunct="1">
              <a:spcAft>
                <a:spcPts val="0"/>
              </a:spcAft>
              <a:defRPr/>
            </a:pPr>
            <a:r>
              <a:rPr lang="en-US" altLang="en-US" dirty="0"/>
              <a:t>Section B - Submission of Prices, including:</a:t>
            </a:r>
          </a:p>
          <a:p>
            <a:pPr marL="823595" lvl="2" eaLnBrk="1" fontAlgn="auto" hangingPunct="1">
              <a:spcAft>
                <a:spcPts val="0"/>
              </a:spcAft>
              <a:defRPr/>
            </a:pPr>
            <a:r>
              <a:rPr lang="en-US" altLang="en-US" dirty="0"/>
              <a:t>(1) Services</a:t>
            </a:r>
          </a:p>
          <a:p>
            <a:pPr marL="823595" lvl="2" eaLnBrk="1" fontAlgn="auto" hangingPunct="1">
              <a:spcAft>
                <a:spcPts val="0"/>
              </a:spcAft>
              <a:defRPr/>
            </a:pPr>
            <a:r>
              <a:rPr lang="en-US" altLang="en-US" dirty="0"/>
              <a:t>(2) Prices</a:t>
            </a:r>
          </a:p>
          <a:p>
            <a:pPr marL="823595" lvl="2" eaLnBrk="1" fontAlgn="auto" hangingPunct="1">
              <a:spcAft>
                <a:spcPts val="0"/>
              </a:spcAft>
              <a:defRPr/>
            </a:pPr>
            <a:r>
              <a:rPr lang="en-US" altLang="en-US" dirty="0"/>
              <a:t>(3) Acceptable Responses:</a:t>
            </a:r>
          </a:p>
          <a:p>
            <a:pPr marL="1098233" lvl="3" eaLnBrk="1" fontAlgn="auto" hangingPunct="1">
              <a:spcAft>
                <a:spcPts val="0"/>
              </a:spcAft>
              <a:defRPr/>
            </a:pPr>
            <a:r>
              <a:rPr lang="en-US" altLang="en-US" dirty="0"/>
              <a:t>(a) Unit Price</a:t>
            </a:r>
          </a:p>
          <a:p>
            <a:pPr marL="1098233" lvl="3" eaLnBrk="1" fontAlgn="auto" hangingPunct="1">
              <a:spcAft>
                <a:spcPts val="0"/>
              </a:spcAft>
              <a:defRPr/>
            </a:pPr>
            <a:r>
              <a:rPr lang="en-US" altLang="en-US" dirty="0"/>
              <a:t>(b) “N/C”=No Charge</a:t>
            </a:r>
          </a:p>
          <a:p>
            <a:pPr marL="1098233" lvl="3" eaLnBrk="1" fontAlgn="auto" hangingPunct="1">
              <a:spcAft>
                <a:spcPts val="0"/>
              </a:spcAft>
              <a:defRPr/>
            </a:pPr>
            <a:r>
              <a:rPr lang="en-US" altLang="en-US" dirty="0"/>
              <a:t>(c) Subcontracting</a:t>
            </a:r>
          </a:p>
          <a:p>
            <a:pPr marL="1098233" lvl="3" eaLnBrk="1" fontAlgn="auto" hangingPunct="1">
              <a:spcAft>
                <a:spcPts val="0"/>
              </a:spcAft>
              <a:defRPr/>
            </a:pPr>
            <a:r>
              <a:rPr lang="en-US" altLang="en-US" dirty="0"/>
              <a:t>(d) Prices and “No Shows”</a:t>
            </a:r>
          </a:p>
          <a:p>
            <a:pPr marL="1098233" lvl="3" eaLnBrk="1" fontAlgn="auto" hangingPunct="1">
              <a:spcAft>
                <a:spcPts val="0"/>
              </a:spcAft>
              <a:defRPr/>
            </a:pPr>
            <a:r>
              <a:rPr lang="en-US" altLang="en-US" dirty="0"/>
              <a:t>(4) Estimated Monthly Quantity</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solidFill>
                  <a:srgbClr val="FF0000"/>
                </a:solidFill>
              </a:rPr>
              <a:t>The offeror is not required to submit solicitation Sections C, D, E, F, G, H, I, J, L (except </a:t>
            </a:r>
            <a:r>
              <a:rPr lang="en-US" altLang="en-US" dirty="0" err="1">
                <a:solidFill>
                  <a:srgbClr val="FF0000"/>
                </a:solidFill>
              </a:rPr>
              <a:t>attachements</a:t>
            </a:r>
            <a:r>
              <a:rPr lang="en-US" altLang="en-US" dirty="0">
                <a:solidFill>
                  <a:srgbClr val="FF0000"/>
                </a:solidFill>
              </a:rPr>
              <a:t>) or M as part of its proposal.</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68</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Summary</a:t>
            </a:r>
            <a:br>
              <a:rPr lang="en-US" altLang="en-US" sz="4000" dirty="0"/>
            </a:br>
            <a:r>
              <a:rPr lang="en-US" altLang="en-US" sz="4000" dirty="0"/>
              <a:t>sections a &amp; b</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fontScale="85000" lnSpcReduction="20000"/>
          </a:bodyPr>
          <a:lstStyle/>
          <a:p>
            <a:pPr marL="274320" eaLnBrk="1" fontAlgn="auto" hangingPunct="1">
              <a:spcAft>
                <a:spcPts val="0"/>
              </a:spcAft>
              <a:defRPr/>
            </a:pPr>
            <a:r>
              <a:rPr lang="en-US" altLang="en-US" dirty="0"/>
              <a:t>Vendors are to complete and submit:</a:t>
            </a:r>
          </a:p>
          <a:p>
            <a:pPr marL="274320" eaLnBrk="1" fontAlgn="auto" hangingPunct="1">
              <a:spcAft>
                <a:spcPts val="0"/>
              </a:spcAft>
              <a:defRPr/>
            </a:pPr>
            <a:endParaRPr lang="en-US" altLang="en-US" dirty="0"/>
          </a:p>
          <a:p>
            <a:pPr marL="548958" lvl="1" eaLnBrk="1" fontAlgn="auto" hangingPunct="1">
              <a:spcAft>
                <a:spcPts val="0"/>
              </a:spcAft>
              <a:defRPr/>
            </a:pPr>
            <a:r>
              <a:rPr lang="en-US" altLang="en-US" dirty="0"/>
              <a:t>Section K - Representations, Certifications, and Other Statements of Offeror</a:t>
            </a:r>
          </a:p>
          <a:p>
            <a:pPr marL="548958" lvl="1" eaLnBrk="1" fontAlgn="auto" hangingPunct="1">
              <a:spcAft>
                <a:spcPts val="0"/>
              </a:spcAft>
              <a:defRPr/>
            </a:pPr>
            <a:r>
              <a:rPr lang="en-US" altLang="en-US" dirty="0"/>
              <a:t>Section L - Instructions, Conditions and Notices to Offerors, Attachments A-D:</a:t>
            </a:r>
          </a:p>
          <a:p>
            <a:pPr lvl="2"/>
            <a:r>
              <a:rPr lang="en-US" altLang="en-US" dirty="0"/>
              <a:t>Attachment A – Certification of Compliance Statement</a:t>
            </a:r>
          </a:p>
          <a:p>
            <a:pPr lvl="3"/>
            <a:r>
              <a:rPr lang="en-US" altLang="en-US" dirty="0"/>
              <a:t>Including Certifications for any subcontractors</a:t>
            </a:r>
          </a:p>
          <a:p>
            <a:pPr lvl="2"/>
            <a:r>
              <a:rPr lang="en-US" altLang="en-US" dirty="0"/>
              <a:t>Attachment B – Background Statement</a:t>
            </a:r>
          </a:p>
          <a:p>
            <a:pPr marL="1098233" lvl="3" eaLnBrk="1" fontAlgn="auto" hangingPunct="1">
              <a:spcAft>
                <a:spcPts val="0"/>
              </a:spcAft>
              <a:defRPr/>
            </a:pPr>
            <a:r>
              <a:rPr lang="en-US" altLang="en-US" dirty="0"/>
              <a:t>Monitoring reports</a:t>
            </a:r>
          </a:p>
          <a:p>
            <a:pPr marL="1098233" lvl="3" eaLnBrk="1" fontAlgn="auto" hangingPunct="1">
              <a:spcAft>
                <a:spcPts val="0"/>
              </a:spcAft>
              <a:defRPr/>
            </a:pPr>
            <a:r>
              <a:rPr lang="en-US" altLang="en-US" dirty="0"/>
              <a:t>Performance Sites</a:t>
            </a:r>
          </a:p>
          <a:p>
            <a:pPr marL="1098233" lvl="3" eaLnBrk="1" fontAlgn="auto" hangingPunct="1">
              <a:spcAft>
                <a:spcPts val="0"/>
              </a:spcAft>
              <a:defRPr/>
            </a:pPr>
            <a:r>
              <a:rPr lang="en-US" altLang="en-US" dirty="0"/>
              <a:t>Business and/or Operating Licenses</a:t>
            </a:r>
          </a:p>
          <a:p>
            <a:pPr marL="1098233" lvl="3" eaLnBrk="1" fontAlgn="auto" hangingPunct="1">
              <a:spcAft>
                <a:spcPts val="0"/>
              </a:spcAft>
              <a:defRPr/>
            </a:pPr>
            <a:r>
              <a:rPr lang="en-US" altLang="en-US" dirty="0"/>
              <a:t>Fire, Safety and Health Codes</a:t>
            </a:r>
          </a:p>
          <a:p>
            <a:pPr lvl="2"/>
            <a:r>
              <a:rPr lang="en-US" altLang="en-US" dirty="0"/>
              <a:t>Attachment C – Preparation of Staff Qualifications</a:t>
            </a:r>
          </a:p>
          <a:p>
            <a:pPr lvl="2"/>
            <a:r>
              <a:rPr lang="en-US" altLang="en-US" dirty="0"/>
              <a:t>Attachment D – Offeror’s References</a:t>
            </a:r>
          </a:p>
          <a:p>
            <a:pPr marL="274320" eaLnBrk="1" fontAlgn="auto" hangingPunct="1">
              <a:spcAft>
                <a:spcPts val="0"/>
              </a:spcAft>
              <a:defRPr/>
            </a:pPr>
            <a:endParaRPr lang="en-US" altLang="en-US" b="1" dirty="0">
              <a:solidFill>
                <a:srgbClr val="FF0000"/>
              </a:solidFill>
            </a:endParaRPr>
          </a:p>
          <a:p>
            <a:pPr marL="274320" eaLnBrk="1" fontAlgn="auto" hangingPunct="1">
              <a:spcAft>
                <a:spcPts val="0"/>
              </a:spcAft>
              <a:defRPr/>
            </a:pPr>
            <a:r>
              <a:rPr lang="en-US" altLang="en-US" b="1" dirty="0">
                <a:solidFill>
                  <a:srgbClr val="FF0000"/>
                </a:solidFill>
              </a:rPr>
              <a:t>Vendors only need to submit sections that require that they provide information or fill out information. Therefore, vendors need to submit Sections A, B, K, &amp; Section L Attachments A through D, and submit any of the other information and documentation prescribed in Section L and M. </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69</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Summary</a:t>
            </a:r>
            <a:br>
              <a:rPr lang="en-US" altLang="en-US" sz="4000" dirty="0"/>
            </a:br>
            <a:r>
              <a:rPr lang="en-US" altLang="en-US" sz="4000" dirty="0"/>
              <a:t>sections K &amp; L</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Content Placeholder 6"/>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381001" y="1757893"/>
            <a:ext cx="3798448" cy="4837561"/>
          </a:xfrm>
        </p:spPr>
      </p:pic>
      <p:sp>
        <p:nvSpPr>
          <p:cNvPr id="12" name="Content Placeholder 11"/>
          <p:cNvSpPr>
            <a:spLocks noGrp="1"/>
          </p:cNvSpPr>
          <p:nvPr>
            <p:ph sz="half" idx="2"/>
          </p:nvPr>
        </p:nvSpPr>
        <p:spPr/>
        <p:txBody>
          <a:bodyPr>
            <a:normAutofit fontScale="77500" lnSpcReduction="20000"/>
          </a:bodyPr>
          <a:lstStyle/>
          <a:p>
            <a:r>
              <a:rPr lang="en-US" dirty="0"/>
              <a:t>California Eastern District (CAED) runs from the Oregon boarder south to Kern County, along the eastern side of California.</a:t>
            </a:r>
          </a:p>
          <a:p>
            <a:endParaRPr lang="en-US" dirty="0"/>
          </a:p>
          <a:p>
            <a:r>
              <a:rPr lang="en-US" dirty="0"/>
              <a:t>Each RFP will have it’s own catchment area, which may be:</a:t>
            </a:r>
          </a:p>
          <a:p>
            <a:endParaRPr lang="en-US" dirty="0"/>
          </a:p>
          <a:p>
            <a:pPr lvl="1"/>
            <a:r>
              <a:rPr lang="en-US" dirty="0"/>
              <a:t>A city or cities</a:t>
            </a:r>
          </a:p>
          <a:p>
            <a:pPr lvl="1"/>
            <a:r>
              <a:rPr lang="en-US" dirty="0"/>
              <a:t>A county or counties</a:t>
            </a:r>
          </a:p>
          <a:p>
            <a:pPr lvl="1"/>
            <a:r>
              <a:rPr lang="en-US" dirty="0"/>
              <a:t>A Geographic area</a:t>
            </a:r>
          </a:p>
          <a:p>
            <a:pPr lvl="1"/>
            <a:r>
              <a:rPr lang="en-US" dirty="0"/>
              <a:t>The entire district</a:t>
            </a:r>
          </a:p>
        </p:txBody>
      </p:sp>
      <p:sp>
        <p:nvSpPr>
          <p:cNvPr id="2" name="Title 1"/>
          <p:cNvSpPr>
            <a:spLocks noGrp="1"/>
          </p:cNvSpPr>
          <p:nvPr>
            <p:ph type="title"/>
          </p:nvPr>
        </p:nvSpPr>
        <p:spPr/>
        <p:txBody>
          <a:bodyPr/>
          <a:lstStyle/>
          <a:p>
            <a:r>
              <a:rPr lang="en-US" altLang="en-US"/>
              <a:t>DISTRICT BOUNDARIES &amp;</a:t>
            </a:r>
            <a:br>
              <a:rPr lang="en-US" altLang="en-US"/>
            </a:br>
            <a:r>
              <a:rPr lang="en-US" altLang="en-US"/>
              <a:t>CATCHMENT AREAS</a:t>
            </a:r>
            <a:endParaRPr lang="en-US" altLang="en-US" dirty="0"/>
          </a:p>
        </p:txBody>
      </p:sp>
      <p:sp>
        <p:nvSpPr>
          <p:cNvPr id="13316" name="Slide Number Placeholder 3"/>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BB75D0F7-24A9-4B20-8FEB-115279F759EF}" type="slidenum">
              <a:rPr lang="en-US" altLang="en-US" smtClean="0"/>
              <a:pPr/>
              <a:t>7</a:t>
            </a:fld>
            <a:endParaRPr lang="en-US" altLang="en-US"/>
          </a:p>
        </p:txBody>
      </p:sp>
      <p:pic>
        <p:nvPicPr>
          <p:cNvPr id="13318" name="Picture 6">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Use the Offeror’s Proposal Checklist to ensure your proposal is in order, complete, and includes all the required documentation.</a:t>
            </a:r>
          </a:p>
          <a:p>
            <a:pPr marL="274320" eaLnBrk="1" fontAlgn="auto" hangingPunct="1">
              <a:spcAft>
                <a:spcPts val="0"/>
              </a:spcAft>
              <a:defRPr/>
            </a:pPr>
            <a:endParaRPr lang="en-US" altLang="en-US" dirty="0"/>
          </a:p>
          <a:p>
            <a:pPr marL="274320" eaLnBrk="1" fontAlgn="auto" hangingPunct="1">
              <a:spcAft>
                <a:spcPts val="0"/>
              </a:spcAft>
              <a:defRPr/>
            </a:pPr>
            <a:r>
              <a:rPr lang="en-US" altLang="en-US" b="1" dirty="0">
                <a:solidFill>
                  <a:srgbClr val="FF0000"/>
                </a:solidFill>
              </a:rPr>
              <a:t>IMPORTANT: This checklist is to be used as a guide only and does not replace or supersede the requirements contained in Section L of the RFP.</a:t>
            </a:r>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70</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SUMMARY</a:t>
            </a:r>
            <a:br>
              <a:rPr lang="en-US" altLang="en-US" sz="4000" dirty="0"/>
            </a:br>
            <a:r>
              <a:rPr lang="en-US" altLang="en-US" sz="4000" dirty="0"/>
              <a:t>offeror’s checklist</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7249486"/>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Read, Reread and READ AGAIN all instructions and sections very carefully.</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Follow instructions detailed in Cover Letter and Section L.</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Include a unit price for all project codes for all 3 years where a bid price is required.</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71</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Summary</a:t>
            </a:r>
            <a:br>
              <a:rPr lang="en-US" altLang="en-US" sz="4000" dirty="0"/>
            </a:br>
            <a:r>
              <a:rPr lang="en-US" altLang="en-US" sz="4000" dirty="0"/>
              <a:t>review</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One more time - Make sure that </a:t>
            </a:r>
            <a:r>
              <a:rPr lang="en-US" altLang="en-US" u="sng" dirty="0"/>
              <a:t>ALL</a:t>
            </a:r>
            <a:r>
              <a:rPr lang="en-US" altLang="en-US" dirty="0"/>
              <a:t> requirements listed in Sections L and M are addressed.</a:t>
            </a:r>
          </a:p>
          <a:p>
            <a:pPr marL="274320" eaLnBrk="1" fontAlgn="auto" hangingPunct="1">
              <a:spcAft>
                <a:spcPts val="0"/>
              </a:spcAft>
              <a:defRPr/>
            </a:pPr>
            <a:endParaRPr lang="en-US" altLang="en-US" dirty="0"/>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72</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Summary</a:t>
            </a:r>
            <a:br>
              <a:rPr lang="en-US" altLang="en-US" sz="4000" dirty="0"/>
            </a:br>
            <a:r>
              <a:rPr lang="en-US" altLang="en-US" sz="4000" dirty="0"/>
              <a:t>one final word</a:t>
            </a:r>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C:\Users\creagerh\AppData\Local\Microsoft\Windows\Temporary Internet Files\Content.IE5\3IQ2RKCX\MM900283575[1].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36835">
            <a:off x="1237836" y="3566682"/>
            <a:ext cx="2603500"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8136234"/>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lvl="0" algn="ctr" eaLnBrk="1" fontAlgn="auto" hangingPunct="1">
              <a:spcAft>
                <a:spcPts val="0"/>
              </a:spcAft>
              <a:buClr>
                <a:srgbClr val="C66951"/>
              </a:buClr>
              <a:defRPr/>
            </a:pPr>
            <a:r>
              <a:rPr lang="en-US" altLang="en-US" sz="1800" dirty="0"/>
              <a:t>Fiscal Year 2020 Solicitations</a:t>
            </a:r>
          </a:p>
          <a:p>
            <a:pPr eaLnBrk="1" hangingPunct="1">
              <a:defRPr/>
            </a:pPr>
            <a:endParaRPr lang="en-US" dirty="0"/>
          </a:p>
        </p:txBody>
      </p:sp>
      <p:sp>
        <p:nvSpPr>
          <p:cNvPr id="11266" name="Rectangle 2"/>
          <p:cNvSpPr>
            <a:spLocks noGrp="1" noRot="1" noChangeArrowheads="1"/>
          </p:cNvSpPr>
          <p:nvPr>
            <p:ph type="title"/>
          </p:nvPr>
        </p:nvSpPr>
        <p:spPr>
          <a:xfrm>
            <a:off x="457200" y="2052638"/>
            <a:ext cx="6324600" cy="1828800"/>
          </a:xfrm>
        </p:spPr>
        <p:txBody>
          <a:bodyPr>
            <a:normAutofit/>
          </a:bodyPr>
          <a:lstStyle/>
          <a:p>
            <a:pPr eaLnBrk="1" fontAlgn="auto" hangingPunct="1">
              <a:spcAft>
                <a:spcPts val="0"/>
              </a:spcAft>
              <a:defRPr/>
            </a:pPr>
            <a:r>
              <a:rPr lang="en-US" altLang="en-US" sz="4000" dirty="0"/>
              <a:t>Questions &amp;</a:t>
            </a:r>
            <a:br>
              <a:rPr lang="en-US" altLang="en-US" sz="4000" dirty="0"/>
            </a:br>
            <a:r>
              <a:rPr lang="en-US" altLang="en-US" sz="4000" dirty="0"/>
              <a:t>thank you</a:t>
            </a:r>
          </a:p>
        </p:txBody>
      </p:sp>
      <p:sp>
        <p:nvSpPr>
          <p:cNvPr id="74756" name="Slide Number Placeholder 4"/>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693ACC7B-6481-4217-B421-1D2DCAABD1FD}" type="slidenum">
              <a:rPr lang="en-US" altLang="en-US" smtClean="0">
                <a:latin typeface="Arial" charset="0"/>
              </a:rPr>
              <a:pPr/>
              <a:t>73</a:t>
            </a:fld>
            <a:endParaRPr lang="en-US" altLang="en-US">
              <a:latin typeface="Arial" charset="0"/>
            </a:endParaRPr>
          </a:p>
        </p:txBody>
      </p:sp>
      <p:pic>
        <p:nvPicPr>
          <p:cNvPr id="74757"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Questions must be submitted in writing to: </a:t>
            </a:r>
            <a:r>
              <a:rPr lang="en-US" altLang="en-US" dirty="0">
                <a:hlinkClick r:id="rId3"/>
              </a:rPr>
              <a:t>michael_smith@caep.uscourts.gov</a:t>
            </a:r>
            <a:r>
              <a:rPr lang="en-US" altLang="en-US" dirty="0"/>
              <a:t> </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Check Website: </a:t>
            </a:r>
            <a:r>
              <a:rPr lang="en-US" altLang="en-US" dirty="0">
                <a:hlinkClick r:id="rId4"/>
              </a:rPr>
              <a:t>www.caep.uscourts.gov</a:t>
            </a:r>
            <a:r>
              <a:rPr lang="en-US" altLang="en-US" dirty="0"/>
              <a:t> </a:t>
            </a:r>
          </a:p>
          <a:p>
            <a:pPr marL="274320" eaLnBrk="1" fontAlgn="auto" hangingPunct="1">
              <a:spcAft>
                <a:spcPts val="0"/>
              </a:spcAft>
              <a:defRPr/>
            </a:pPr>
            <a:endParaRPr lang="en-US" altLang="en-US" dirty="0"/>
          </a:p>
          <a:p>
            <a:pPr marL="274320" eaLnBrk="1" fontAlgn="auto" hangingPunct="1">
              <a:spcAft>
                <a:spcPts val="0"/>
              </a:spcAft>
              <a:defRPr/>
            </a:pPr>
            <a:r>
              <a:rPr lang="en-US" altLang="en-US" dirty="0"/>
              <a:t>Questions and Answers will be posted on this website.  Keep checking in case there are further questions and answers.</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74</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QUESTIONS &amp; ANSWERS</a:t>
            </a:r>
            <a:br>
              <a:rPr lang="en-US" altLang="en-US" sz="4000" dirty="0"/>
            </a:br>
            <a:endParaRPr lang="en-US" altLang="en-US" sz="4000" dirty="0"/>
          </a:p>
        </p:txBody>
      </p:sp>
      <p:pic>
        <p:nvPicPr>
          <p:cNvPr id="77829" name="Picture 4">
            <a:hlinkClick r:id="rId5" action="ppaction://hlinksldjump"/>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marL="274320" eaLnBrk="1" fontAlgn="auto" hangingPunct="1">
              <a:spcAft>
                <a:spcPts val="0"/>
              </a:spcAft>
              <a:defRPr/>
            </a:pPr>
            <a:r>
              <a:rPr lang="en-US" altLang="en-US" dirty="0"/>
              <a:t>Thank you for your attention and interest in providing treatment services to Federal Defendants and Offenders.</a:t>
            </a:r>
          </a:p>
          <a:p>
            <a:pPr marL="274320" eaLnBrk="1" fontAlgn="auto" hangingPunct="1">
              <a:spcAft>
                <a:spcPts val="0"/>
              </a:spcAft>
              <a:defRPr/>
            </a:pPr>
            <a:endParaRPr lang="en-US" altLang="en-US" dirty="0"/>
          </a:p>
        </p:txBody>
      </p:sp>
      <p:sp>
        <p:nvSpPr>
          <p:cNvPr id="77827" name="Slide Number Placeholder 4"/>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0DE6D4A6-A42F-4360-90AF-1C6B4F34E7E7}" type="slidenum">
              <a:rPr lang="en-US" altLang="en-US" smtClean="0">
                <a:latin typeface="Arial" charset="0"/>
              </a:rPr>
              <a:pPr/>
              <a:t>75</a:t>
            </a:fld>
            <a:endParaRPr lang="en-US" altLang="en-US">
              <a:latin typeface="Arial" charset="0"/>
            </a:endParaRPr>
          </a:p>
        </p:txBody>
      </p:sp>
      <p:sp>
        <p:nvSpPr>
          <p:cNvPr id="1126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ltLang="en-US" sz="4000" dirty="0"/>
              <a:t>THANK YOU</a:t>
            </a:r>
            <a:br>
              <a:rPr lang="en-US" altLang="en-US" sz="4000" dirty="0"/>
            </a:br>
            <a:endParaRPr lang="en-US" altLang="en-US" sz="4000" dirty="0"/>
          </a:p>
        </p:txBody>
      </p:sp>
      <p:pic>
        <p:nvPicPr>
          <p:cNvPr id="77829" name="Picture 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MCj0434475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352800"/>
            <a:ext cx="6324600" cy="250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710081"/>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a:t>US Pretrial Services Office:</a:t>
            </a:r>
          </a:p>
          <a:p>
            <a:pPr lvl="1"/>
            <a:endParaRPr lang="en-US" altLang="en-US" dirty="0"/>
          </a:p>
          <a:p>
            <a:pPr lvl="1"/>
            <a:r>
              <a:rPr lang="en-US" altLang="en-US" dirty="0"/>
              <a:t>US Pretrial supervises offenders during period of arrest through sentencing.  Some are convicted; some are not yet convicted.</a:t>
            </a:r>
          </a:p>
          <a:p>
            <a:pPr lvl="1"/>
            <a:endParaRPr lang="en-US" altLang="en-US" dirty="0"/>
          </a:p>
          <a:p>
            <a:r>
              <a:rPr lang="en-US" altLang="en-US" dirty="0"/>
              <a:t>US Probation Office:</a:t>
            </a:r>
          </a:p>
          <a:p>
            <a:endParaRPr lang="en-US" altLang="en-US" dirty="0"/>
          </a:p>
          <a:p>
            <a:pPr lvl="1"/>
            <a:r>
              <a:rPr lang="en-US" altLang="en-US" dirty="0"/>
              <a:t>US Probation supervises offenders once they have been sentenced.  Some are on Probation in lieu of incarceration.  Most on supervised release have been previously incarcerated. Offenders are typically supervised for 2 to 3 years.</a:t>
            </a:r>
          </a:p>
          <a:p>
            <a:pPr lvl="1"/>
            <a:endParaRPr lang="en-US" altLang="en-US" dirty="0"/>
          </a:p>
        </p:txBody>
      </p:sp>
      <p:sp>
        <p:nvSpPr>
          <p:cNvPr id="11266" name="Rectangle 2"/>
          <p:cNvSpPr>
            <a:spLocks noGrp="1" noRot="1" noChangeArrowheads="1"/>
          </p:cNvSpPr>
          <p:nvPr>
            <p:ph type="title"/>
          </p:nvPr>
        </p:nvSpPr>
        <p:spPr/>
        <p:txBody>
          <a:bodyPr/>
          <a:lstStyle/>
          <a:p>
            <a:r>
              <a:rPr lang="en-US" altLang="en-US"/>
              <a:t>Types of supervision</a:t>
            </a:r>
            <a:br>
              <a:rPr lang="en-US" altLang="en-US"/>
            </a:br>
            <a:endParaRPr lang="en-US" altLang="en-US" dirty="0"/>
          </a:p>
        </p:txBody>
      </p:sp>
      <p:sp>
        <p:nvSpPr>
          <p:cNvPr id="14339"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C856EB54-D8F7-4501-8737-F5978589579A}" type="slidenum">
              <a:rPr lang="en-US" altLang="en-US" smtClean="0"/>
              <a:pPr/>
              <a:t>8</a:t>
            </a:fld>
            <a:endParaRPr lang="en-US" altLang="en-US"/>
          </a:p>
        </p:txBody>
      </p:sp>
      <p:pic>
        <p:nvPicPr>
          <p:cNvPr id="14341"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p:txBody>
          <a:bodyPr/>
          <a:lstStyle/>
          <a:p>
            <a:r>
              <a:rPr lang="en-US" altLang="en-US" dirty="0"/>
              <a:t>Who is the Client?</a:t>
            </a:r>
          </a:p>
          <a:p>
            <a:endParaRPr lang="en-US" altLang="en-US" dirty="0"/>
          </a:p>
          <a:p>
            <a:pPr marL="708025" lvl="1" indent="-342900">
              <a:buFont typeface="+mj-lt"/>
              <a:buAutoNum type="arabicPeriod"/>
            </a:pPr>
            <a:r>
              <a:rPr lang="en-US" altLang="en-US" dirty="0"/>
              <a:t>US Probation Office/US Pretrial Services Office</a:t>
            </a:r>
          </a:p>
          <a:p>
            <a:pPr marL="708025" lvl="1" indent="-342900">
              <a:buFont typeface="+mj-lt"/>
              <a:buAutoNum type="arabicPeriod"/>
            </a:pPr>
            <a:r>
              <a:rPr lang="en-US" altLang="en-US" dirty="0"/>
              <a:t>US District or Magistrate Court</a:t>
            </a:r>
          </a:p>
          <a:p>
            <a:pPr marL="708025" lvl="1" indent="-342900">
              <a:buFont typeface="+mj-lt"/>
              <a:buAutoNum type="arabicPeriod"/>
            </a:pPr>
            <a:r>
              <a:rPr lang="en-US" altLang="en-US" dirty="0"/>
              <a:t>The Community</a:t>
            </a:r>
          </a:p>
          <a:p>
            <a:pPr marL="708025" lvl="1" indent="-342900">
              <a:buFont typeface="+mj-lt"/>
              <a:buAutoNum type="arabicPeriod"/>
            </a:pPr>
            <a:r>
              <a:rPr lang="en-US" altLang="en-US" dirty="0"/>
              <a:t>The Defendant/Offender</a:t>
            </a:r>
          </a:p>
          <a:p>
            <a:pPr marL="433387" indent="-342900"/>
            <a:endParaRPr lang="en-US" altLang="en-US" dirty="0"/>
          </a:p>
          <a:p>
            <a:pPr marL="433387" indent="-342900"/>
            <a:r>
              <a:rPr lang="en-US" altLang="en-US" dirty="0"/>
              <a:t>Please keep in mind that we – the USPO &amp; USPSO – are the primary clients, not the defendant or offender.</a:t>
            </a:r>
          </a:p>
          <a:p>
            <a:pPr lvl="1"/>
            <a:endParaRPr lang="en-US" altLang="en-US" dirty="0"/>
          </a:p>
        </p:txBody>
      </p:sp>
      <p:sp>
        <p:nvSpPr>
          <p:cNvPr id="12290" name="Rectangle 2"/>
          <p:cNvSpPr>
            <a:spLocks noGrp="1" noRot="1" noChangeArrowheads="1"/>
          </p:cNvSpPr>
          <p:nvPr>
            <p:ph type="title"/>
          </p:nvPr>
        </p:nvSpPr>
        <p:spPr/>
        <p:txBody>
          <a:bodyPr/>
          <a:lstStyle/>
          <a:p>
            <a:r>
              <a:rPr lang="en-US" altLang="en-US"/>
              <a:t>WHO IS THE CLIENT?</a:t>
            </a:r>
            <a:br>
              <a:rPr lang="en-US" altLang="en-US"/>
            </a:br>
            <a:endParaRPr lang="en-US" altLang="en-US" dirty="0"/>
          </a:p>
        </p:txBody>
      </p:sp>
      <p:sp>
        <p:nvSpPr>
          <p:cNvPr id="15363" name="Slide Number Placeholder 4"/>
          <p:cNvSpPr>
            <a:spLocks noGrp="1"/>
          </p:cNvSpPr>
          <p:nvPr>
            <p:ph type="sldNum" sz="quarter" idx="12"/>
          </p:nvPr>
        </p:nvSpPr>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57621130-1BF2-4D7A-9966-13978D061488}" type="slidenum">
              <a:rPr lang="en-US" altLang="en-US" smtClean="0"/>
              <a:pPr/>
              <a:t>9</a:t>
            </a:fld>
            <a:endParaRPr lang="en-US" altLang="en-US"/>
          </a:p>
        </p:txBody>
      </p:sp>
      <p:pic>
        <p:nvPicPr>
          <p:cNvPr id="15365" name="Picture 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81000"/>
            <a:ext cx="9398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themeOverride>
</file>

<file path=docProps/app.xml><?xml version="1.0" encoding="utf-8"?>
<Properties xmlns="http://schemas.openxmlformats.org/officeDocument/2006/extended-properties" xmlns:vt="http://schemas.openxmlformats.org/officeDocument/2006/docPropsVTypes">
  <Template>Grid</Template>
  <TotalTime>2533</TotalTime>
  <Words>4159</Words>
  <Application>Microsoft Office PowerPoint</Application>
  <PresentationFormat>On-screen Show (4:3)</PresentationFormat>
  <Paragraphs>749</Paragraphs>
  <Slides>75</Slides>
  <Notes>69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75</vt:i4>
      </vt:variant>
    </vt:vector>
  </HeadingPairs>
  <TitlesOfParts>
    <vt:vector size="81" baseType="lpstr">
      <vt:lpstr>Arial</vt:lpstr>
      <vt:lpstr>Franklin Gothic Medium</vt:lpstr>
      <vt:lpstr>Garamond</vt:lpstr>
      <vt:lpstr>Wingdings</vt:lpstr>
      <vt:lpstr>Wingdings 2</vt:lpstr>
      <vt:lpstr>Grid</vt:lpstr>
      <vt:lpstr>OFFEROR’S TOOLBOX</vt:lpstr>
      <vt:lpstr>navigation </vt:lpstr>
      <vt:lpstr>TABLE OF CONTENTS </vt:lpstr>
      <vt:lpstr>WELCOME &amp; INTRODUCTION</vt:lpstr>
      <vt:lpstr>PURPOSE </vt:lpstr>
      <vt:lpstr>Commonly Used ACRONYMS AND TERMS</vt:lpstr>
      <vt:lpstr>DISTRICT BOUNDARIES &amp; CATCHMENT AREAS</vt:lpstr>
      <vt:lpstr>Types of supervision </vt:lpstr>
      <vt:lpstr>WHO IS THE CLIENT? </vt:lpstr>
      <vt:lpstr>Teamwork </vt:lpstr>
      <vt:lpstr>Types of referrals </vt:lpstr>
      <vt:lpstr>RFP Goals</vt:lpstr>
      <vt:lpstr>RFP PROCESS GOALS </vt:lpstr>
      <vt:lpstr>RFP overview</vt:lpstr>
      <vt:lpstr>RFP services </vt:lpstr>
      <vt:lpstr>Rfp sections </vt:lpstr>
      <vt:lpstr>RFP INSTRUCTIONS </vt:lpstr>
      <vt:lpstr>FY-2020 SOLICITATIONS</vt:lpstr>
      <vt:lpstr>Fy-2020 SOLICITATIONS </vt:lpstr>
      <vt:lpstr>SECTION A</vt:lpstr>
      <vt:lpstr>SECTION A </vt:lpstr>
      <vt:lpstr>SECTION B</vt:lpstr>
      <vt:lpstr>Section B INTRODUCTION</vt:lpstr>
      <vt:lpstr>Section B LINE ITEMS</vt:lpstr>
      <vt:lpstr>SECTION B PROJECT CODES</vt:lpstr>
      <vt:lpstr>SECTION B EMQs</vt:lpstr>
      <vt:lpstr>SECTION B EMQs</vt:lpstr>
      <vt:lpstr>SECTION B UNIT PRICE</vt:lpstr>
      <vt:lpstr>SECTION B UNIT PRICE</vt:lpstr>
      <vt:lpstr>SECTION C</vt:lpstr>
      <vt:lpstr>SECTION C NATIONAL REQUIREMENTS</vt:lpstr>
      <vt:lpstr>SECTION C NATIONAL REQUIREMENTS</vt:lpstr>
      <vt:lpstr>SECTION C DELIVERABLES</vt:lpstr>
      <vt:lpstr>SECTION C LOCAL NEEDS</vt:lpstr>
      <vt:lpstr>Section c sex offender treatment</vt:lpstr>
      <vt:lpstr>SECTIONS D through I</vt:lpstr>
      <vt:lpstr>SECTIONS E THROUGH I </vt:lpstr>
      <vt:lpstr>SECTION J</vt:lpstr>
      <vt:lpstr>Section j OVERVIEW</vt:lpstr>
      <vt:lpstr>Section J content</vt:lpstr>
      <vt:lpstr>SECTION K</vt:lpstr>
      <vt:lpstr>Section k </vt:lpstr>
      <vt:lpstr>SECTION L</vt:lpstr>
      <vt:lpstr>Section l attachment overview</vt:lpstr>
      <vt:lpstr>Section l attachment a</vt:lpstr>
      <vt:lpstr>Section L attachment b</vt:lpstr>
      <vt:lpstr>Section l attachment b</vt:lpstr>
      <vt:lpstr>Section l attachment b</vt:lpstr>
      <vt:lpstr>Section l attachment c</vt:lpstr>
      <vt:lpstr>Section L attachment d</vt:lpstr>
      <vt:lpstr>SECTION M</vt:lpstr>
      <vt:lpstr>Section m evaluation</vt:lpstr>
      <vt:lpstr>Section m attachments a – d</vt:lpstr>
      <vt:lpstr>Section M evaluation continued</vt:lpstr>
      <vt:lpstr>Section m lowest price selections</vt:lpstr>
      <vt:lpstr>Section m loa calculations</vt:lpstr>
      <vt:lpstr>Section m loa calculations Con’t</vt:lpstr>
      <vt:lpstr>Section m on-site visits</vt:lpstr>
      <vt:lpstr>Submitting your proposal</vt:lpstr>
      <vt:lpstr>Submitting your proposal</vt:lpstr>
      <vt:lpstr>Submitting your proposal</vt:lpstr>
      <vt:lpstr>Submitting your proposal</vt:lpstr>
      <vt:lpstr>Submitting your proposal</vt:lpstr>
      <vt:lpstr>Submitting your proposal</vt:lpstr>
      <vt:lpstr>award</vt:lpstr>
      <vt:lpstr>AWARD</vt:lpstr>
      <vt:lpstr>Summary</vt:lpstr>
      <vt:lpstr>Summary sections a &amp; b</vt:lpstr>
      <vt:lpstr>Summary sections K &amp; L</vt:lpstr>
      <vt:lpstr>SUMMARY offeror’s checklist</vt:lpstr>
      <vt:lpstr>Summary review</vt:lpstr>
      <vt:lpstr>Summary one final word</vt:lpstr>
      <vt:lpstr>Questions &amp; thank you</vt:lpstr>
      <vt:lpstr>QUESTIONS &amp; ANSWERS </vt:lpstr>
      <vt:lpstr>THANK YOU </vt:lpstr>
    </vt:vector>
  </TitlesOfParts>
  <Company>United States Probation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Bidders’ Conference</dc:title>
  <dc:creator>CREAGERH</dc:creator>
  <cp:lastModifiedBy>Michael Smith</cp:lastModifiedBy>
  <cp:revision>323</cp:revision>
  <cp:lastPrinted>2012-07-05T17:09:43Z</cp:lastPrinted>
  <dcterms:created xsi:type="dcterms:W3CDTF">2009-08-21T18:37:24Z</dcterms:created>
  <dcterms:modified xsi:type="dcterms:W3CDTF">2019-06-20T17:13:22Z</dcterms:modified>
</cp:coreProperties>
</file>